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2" r:id="rId5"/>
    <p:sldId id="261" r:id="rId6"/>
    <p:sldId id="265" r:id="rId7"/>
    <p:sldId id="263" r:id="rId8"/>
    <p:sldId id="257" r:id="rId9"/>
    <p:sldId id="258" r:id="rId10"/>
    <p:sldId id="25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70" d="100"/>
          <a:sy n="70" d="100"/>
        </p:scale>
        <p:origin x="464"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52619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93040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326463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0423F-1518-40EB-BAAA-F51411FE74C5}"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347073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0423F-1518-40EB-BAAA-F51411FE74C5}"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81193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40423F-1518-40EB-BAAA-F51411FE74C5}"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89670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40423F-1518-40EB-BAAA-F51411FE74C5}"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9719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40423F-1518-40EB-BAAA-F51411FE74C5}"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959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0423F-1518-40EB-BAAA-F51411FE74C5}"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48969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423F-1518-40EB-BAAA-F51411FE74C5}"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11475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423F-1518-40EB-BAAA-F51411FE74C5}"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D622C-2183-4D00-A171-83A32D1ED1A9}" type="slidenum">
              <a:rPr lang="en-GB" smtClean="0"/>
              <a:t>‹#›</a:t>
            </a:fld>
            <a:endParaRPr lang="en-GB"/>
          </a:p>
        </p:txBody>
      </p:sp>
    </p:spTree>
    <p:extLst>
      <p:ext uri="{BB962C8B-B14F-4D97-AF65-F5344CB8AC3E}">
        <p14:creationId xmlns:p14="http://schemas.microsoft.com/office/powerpoint/2010/main" val="27243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0423F-1518-40EB-BAAA-F51411FE74C5}" type="datetimeFigureOut">
              <a:rPr lang="en-GB" smtClean="0"/>
              <a:t>09/09/2025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622C-2183-4D00-A171-83A32D1ED1A9}" type="slidenum">
              <a:rPr lang="en-GB" smtClean="0"/>
              <a:t>‹#›</a:t>
            </a:fld>
            <a:endParaRPr lang="en-GB"/>
          </a:p>
        </p:txBody>
      </p:sp>
    </p:spTree>
    <p:extLst>
      <p:ext uri="{BB962C8B-B14F-4D97-AF65-F5344CB8AC3E}">
        <p14:creationId xmlns:p14="http://schemas.microsoft.com/office/powerpoint/2010/main" val="168863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hiteroseeducation.com/1-minute-math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penclipart.org/detail/16992/flat_cake-by-jean_victor_bali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0666"/>
          </a:xfrm>
        </p:spPr>
        <p:txBody>
          <a:bodyPr>
            <a:normAutofit/>
          </a:bodyPr>
          <a:lstStyle/>
          <a:p>
            <a:r>
              <a:rPr lang="en-GB" sz="4000" b="1" dirty="0">
                <a:latin typeface="Comic Sans MS" panose="030F0702030302020204" pitchFamily="66" charset="0"/>
              </a:rPr>
              <a:t>Welcome to </a:t>
            </a:r>
            <a:br>
              <a:rPr lang="en-GB" sz="4000" b="1" dirty="0">
                <a:latin typeface="Comic Sans MS" panose="030F0702030302020204" pitchFamily="66" charset="0"/>
              </a:rPr>
            </a:br>
            <a:r>
              <a:rPr lang="en-GB" sz="4000" b="1" dirty="0">
                <a:latin typeface="Comic Sans MS" panose="030F0702030302020204" pitchFamily="66" charset="0"/>
              </a:rPr>
              <a:t>Van Gogh Class!!</a:t>
            </a:r>
            <a:br>
              <a:rPr lang="en-GB" sz="4000" b="1" dirty="0">
                <a:latin typeface="Comic Sans MS" panose="030F0702030302020204" pitchFamily="66" charset="0"/>
              </a:rPr>
            </a:br>
            <a:r>
              <a:rPr lang="en-GB" sz="4000" dirty="0">
                <a:latin typeface="Comic Sans MS" panose="030F0702030302020204" pitchFamily="66" charset="0"/>
              </a:rPr>
              <a:t>Reception 2025- 2026</a:t>
            </a:r>
            <a:br>
              <a:rPr lang="en-GB" sz="4000"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endParaRPr lang="en-GB" dirty="0">
              <a:latin typeface="CCW Cursive Writing 6" panose="03050602040000000000" pitchFamily="66" charset="0"/>
            </a:endParaRPr>
          </a:p>
        </p:txBody>
      </p:sp>
      <p:pic>
        <p:nvPicPr>
          <p:cNvPr id="3" name="Picture 2"/>
          <p:cNvPicPr>
            <a:picLocks noChangeAspect="1"/>
          </p:cNvPicPr>
          <p:nvPr/>
        </p:nvPicPr>
        <p:blipFill>
          <a:blip r:embed="rId2"/>
          <a:stretch>
            <a:fillRect/>
          </a:stretch>
        </p:blipFill>
        <p:spPr>
          <a:xfrm>
            <a:off x="3491880" y="3501008"/>
            <a:ext cx="2410631" cy="3212544"/>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204970" y="404664"/>
            <a:ext cx="943094" cy="936104"/>
          </a:xfrm>
          <a:prstGeom prst="rect">
            <a:avLst/>
          </a:prstGeom>
          <a:noFill/>
        </p:spPr>
      </p:pic>
    </p:spTree>
    <p:extLst>
      <p:ext uri="{BB962C8B-B14F-4D97-AF65-F5344CB8AC3E}">
        <p14:creationId xmlns:p14="http://schemas.microsoft.com/office/powerpoint/2010/main" val="195204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r>
              <a:rPr lang="en-GB" b="1" dirty="0">
                <a:latin typeface="Comic Sans MS" panose="030F0702030302020204" pitchFamily="66" charset="0"/>
              </a:rPr>
              <a:t>Home Learning</a:t>
            </a:r>
            <a:br>
              <a:rPr lang="en-GB" b="1" dirty="0">
                <a:latin typeface="Comic Sans MS" panose="030F0702030302020204" pitchFamily="66" charset="0"/>
              </a:rPr>
            </a:br>
            <a:r>
              <a:rPr lang="en-GB" sz="1800" dirty="0">
                <a:latin typeface="Comic Sans MS" panose="030F0702030302020204" pitchFamily="66" charset="0"/>
              </a:rPr>
              <a:t>As the children begin to learn phonics, we will send home the sounds and ‘tricky’ words that they learn each week. Learning these requires practise, so the resources will support you to help your child in this.</a:t>
            </a:r>
            <a:br>
              <a:rPr lang="en-GB" sz="1800" dirty="0">
                <a:latin typeface="Comic Sans MS" panose="030F0702030302020204" pitchFamily="66" charset="0"/>
              </a:rPr>
            </a:br>
            <a:r>
              <a:rPr lang="en-GB" sz="1800" dirty="0">
                <a:latin typeface="Comic Sans MS" panose="030F0702030302020204" pitchFamily="66" charset="0"/>
              </a:rPr>
              <a:t>The school website has some key resources available to support early reading.</a:t>
            </a:r>
            <a:br>
              <a:rPr lang="en-GB" sz="1800" dirty="0">
                <a:latin typeface="Comic Sans MS" panose="030F0702030302020204" pitchFamily="66" charset="0"/>
              </a:rPr>
            </a:br>
            <a:br>
              <a:rPr lang="en-GB" sz="1800" dirty="0">
                <a:latin typeface="Comic Sans MS" panose="030F0702030302020204" pitchFamily="66" charset="0"/>
              </a:rPr>
            </a:br>
            <a:r>
              <a:rPr lang="en-GB" sz="1800" dirty="0">
                <a:latin typeface="Comic Sans MS" panose="030F0702030302020204" pitchFamily="66" charset="0"/>
              </a:rPr>
              <a:t>The observations on </a:t>
            </a:r>
            <a:r>
              <a:rPr lang="en-GB" sz="1800" b="1" dirty="0">
                <a:latin typeface="Comic Sans MS" panose="030F0702030302020204" pitchFamily="66" charset="0"/>
              </a:rPr>
              <a:t>Class Dojo</a:t>
            </a:r>
            <a:r>
              <a:rPr lang="en-GB" sz="1800" dirty="0">
                <a:latin typeface="Comic Sans MS" panose="030F0702030302020204" pitchFamily="66" charset="0"/>
              </a:rPr>
              <a:t> should help support learning at home and give you insight into our class learning. Home observations are also vital as they support assessment and next steps in the classroom. </a:t>
            </a:r>
            <a:br>
              <a:rPr lang="en-GB" sz="1800" dirty="0">
                <a:latin typeface="Comic Sans MS" panose="030F0702030302020204" pitchFamily="66" charset="0"/>
              </a:rPr>
            </a:br>
            <a:br>
              <a:rPr lang="en-GB" sz="1800" dirty="0">
                <a:latin typeface="CCW Cursive Writing 6" panose="03050602040000000000" pitchFamily="66" charset="0"/>
              </a:rPr>
            </a:br>
            <a:br>
              <a:rPr lang="en-GB" sz="1800" dirty="0">
                <a:latin typeface="Comic Sans MS" panose="030F0702030302020204" pitchFamily="66" charset="0"/>
              </a:rPr>
            </a:br>
            <a:r>
              <a:rPr lang="en-GB" sz="1800" b="1" dirty="0">
                <a:latin typeface="Comic Sans MS" panose="030F0702030302020204" pitchFamily="66" charset="0"/>
                <a:hlinkClick r:id="rId2"/>
              </a:rPr>
              <a:t>White Rose 1- minute Maths APP</a:t>
            </a:r>
            <a:br>
              <a:rPr lang="en-GB" sz="1800" b="1" dirty="0">
                <a:latin typeface="Comic Sans MS" panose="030F0702030302020204" pitchFamily="66" charset="0"/>
              </a:rPr>
            </a:br>
            <a:r>
              <a:rPr lang="en-GB" sz="1800" dirty="0">
                <a:latin typeface="Comic Sans MS" panose="030F0702030302020204" pitchFamily="66" charset="0"/>
              </a:rPr>
              <a:t>This APP is fast, fun, number tasks to help children gain confidence in Maths and again supports learning in the classroom.</a:t>
            </a:r>
            <a:br>
              <a:rPr lang="en-GB" sz="1800" dirty="0">
                <a:latin typeface="CCW Cursive Writing 6" panose="03050602040000000000" pitchFamily="66" charset="0"/>
              </a:rPr>
            </a:br>
            <a:endParaRPr lang="en-GB" sz="1800" dirty="0">
              <a:latin typeface="CCW Cursive Writing 6" panose="03050602040000000000" pitchFamily="66" charset="0"/>
            </a:endParaRPr>
          </a:p>
        </p:txBody>
      </p:sp>
      <p:pic>
        <p:nvPicPr>
          <p:cNvPr id="3" name="Picture 2"/>
          <p:cNvPicPr>
            <a:picLocks noChangeAspect="1"/>
          </p:cNvPicPr>
          <p:nvPr/>
        </p:nvPicPr>
        <p:blipFill>
          <a:blip r:embed="rId3"/>
          <a:stretch>
            <a:fillRect/>
          </a:stretch>
        </p:blipFill>
        <p:spPr>
          <a:xfrm>
            <a:off x="7380312" y="5373216"/>
            <a:ext cx="1047526" cy="985041"/>
          </a:xfrm>
          <a:prstGeom prst="rect">
            <a:avLst/>
          </a:prstGeom>
        </p:spPr>
      </p:pic>
    </p:spTree>
    <p:extLst>
      <p:ext uri="{BB962C8B-B14F-4D97-AF65-F5344CB8AC3E}">
        <p14:creationId xmlns:p14="http://schemas.microsoft.com/office/powerpoint/2010/main" val="56464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1486-6BA5-3318-A761-B44B8AFC0177}"/>
              </a:ext>
            </a:extLst>
          </p:cNvPr>
          <p:cNvSpPr>
            <a:spLocks noGrp="1"/>
          </p:cNvSpPr>
          <p:nvPr>
            <p:ph type="title"/>
          </p:nvPr>
        </p:nvSpPr>
        <p:spPr>
          <a:xfrm>
            <a:off x="457200" y="274638"/>
            <a:ext cx="8229600" cy="5890666"/>
          </a:xfrm>
        </p:spPr>
        <p:txBody>
          <a:bodyPr>
            <a:normAutofit/>
          </a:bodyPr>
          <a:lstStyle/>
          <a:p>
            <a:pPr algn="l"/>
            <a:r>
              <a:rPr lang="en-GB" sz="2000" dirty="0">
                <a:latin typeface="Comic Sans MS" panose="030F0702030302020204" pitchFamily="66" charset="0"/>
              </a:rPr>
              <a:t>If you have any questions or issues that you would like to discuss with me, then please either ring or email the school office, notify me through the Reading Diary, or catch me at the end of the day. The mornings are busy in the classroom, and I like to give the children my full attention, so please leave a message on the gate with Mr Heather, or pass on a message through the office if you feel it is something urgent.</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We love to have visitors in to support our curriculum, so if you have any skill or profession that you think may support learning, then please let me know. As a school we also have a career fair at the end of the summer term, so you would be most welcome then too!</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Thank you for all your support.</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Mrs Wilcock</a:t>
            </a:r>
            <a:br>
              <a:rPr lang="en-GB" sz="2000" dirty="0">
                <a:latin typeface="Comic Sans MS" panose="030F0702030302020204" pitchFamily="66" charset="0"/>
              </a:rPr>
            </a:br>
            <a:endParaRPr lang="en-GB" sz="2000" dirty="0">
              <a:latin typeface="Comic Sans MS" panose="030F0702030302020204" pitchFamily="66" charset="0"/>
            </a:endParaRPr>
          </a:p>
        </p:txBody>
      </p:sp>
    </p:spTree>
    <p:extLst>
      <p:ext uri="{BB962C8B-B14F-4D97-AF65-F5344CB8AC3E}">
        <p14:creationId xmlns:p14="http://schemas.microsoft.com/office/powerpoint/2010/main" val="296563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1400"/>
            <a:ext cx="8229600" cy="5890666"/>
          </a:xfrm>
        </p:spPr>
        <p:txBody>
          <a:bodyPr>
            <a:normAutofit/>
          </a:bodyPr>
          <a:lstStyle/>
          <a:p>
            <a:r>
              <a:rPr lang="en-GB" sz="3200" dirty="0">
                <a:latin typeface="Comic Sans MS" panose="030F0702030302020204" pitchFamily="66" charset="0"/>
              </a:rPr>
              <a:t>Our class prayer is based on our school vision. We say this at the beginning of every day.</a:t>
            </a:r>
            <a:br>
              <a:rPr lang="en-GB" sz="3200" dirty="0">
                <a:latin typeface="Comic Sans MS" panose="030F0702030302020204" pitchFamily="66" charset="0"/>
              </a:rPr>
            </a:br>
            <a:br>
              <a:rPr lang="en-GB" sz="3200" dirty="0">
                <a:latin typeface="Comic Sans MS" panose="030F0702030302020204" pitchFamily="66" charset="0"/>
              </a:rPr>
            </a:br>
            <a:r>
              <a:rPr lang="en-GB" sz="2400" b="1" dirty="0">
                <a:latin typeface="Comic Sans MS" panose="030F0702030302020204" pitchFamily="66" charset="0"/>
              </a:rPr>
              <a:t>Dear God,</a:t>
            </a:r>
            <a:br>
              <a:rPr lang="en-GB" sz="2400" b="1" dirty="0">
                <a:latin typeface="Comic Sans MS" panose="030F0702030302020204" pitchFamily="66" charset="0"/>
              </a:rPr>
            </a:br>
            <a:r>
              <a:rPr lang="en-GB" sz="2400" b="1" dirty="0">
                <a:latin typeface="Comic Sans MS" panose="030F0702030302020204" pitchFamily="66" charset="0"/>
              </a:rPr>
              <a:t>Please help us to learn for life, achieve our best and grow in faith.</a:t>
            </a:r>
            <a:br>
              <a:rPr lang="en-GB" sz="2400" b="1" dirty="0">
                <a:latin typeface="Comic Sans MS" panose="030F0702030302020204" pitchFamily="66" charset="0"/>
              </a:rPr>
            </a:br>
            <a:r>
              <a:rPr lang="en-GB" sz="2400" b="1" dirty="0">
                <a:latin typeface="Comic Sans MS" panose="030F0702030302020204" pitchFamily="66" charset="0"/>
              </a:rPr>
              <a:t>In Jesus’ name.</a:t>
            </a:r>
            <a:br>
              <a:rPr lang="en-GB" sz="2400" b="1" dirty="0">
                <a:latin typeface="Comic Sans MS" panose="030F0702030302020204" pitchFamily="66" charset="0"/>
              </a:rPr>
            </a:br>
            <a:r>
              <a:rPr lang="en-GB" sz="2400" b="1" dirty="0">
                <a:latin typeface="Comic Sans MS" panose="030F0702030302020204" pitchFamily="66" charset="0"/>
              </a:rPr>
              <a:t>Amen</a:t>
            </a:r>
            <a:br>
              <a:rPr lang="en-GB" sz="2400" b="1" dirty="0">
                <a:latin typeface="Comic Sans MS" panose="030F0702030302020204" pitchFamily="66" charset="0"/>
              </a:rPr>
            </a:br>
            <a:br>
              <a:rPr lang="en-GB" sz="2000" b="1" dirty="0">
                <a:latin typeface="Comic Sans MS" panose="030F0702030302020204" pitchFamily="66" charset="0"/>
              </a:rPr>
            </a:br>
            <a:br>
              <a:rPr lang="en-GB" sz="2000" b="1" dirty="0">
                <a:latin typeface="Comic Sans MS" panose="030F0702030302020204" pitchFamily="66" charset="0"/>
              </a:rPr>
            </a:br>
            <a:br>
              <a:rPr lang="en-GB" sz="2000" b="1" dirty="0">
                <a:latin typeface="Comic Sans MS" panose="030F0702030302020204" pitchFamily="66" charset="0"/>
              </a:rPr>
            </a:br>
            <a:endParaRPr lang="en-GB" sz="2000" b="1" dirty="0">
              <a:latin typeface="Comic Sans MS" panose="030F0702030302020204" pitchFamily="66" charset="0"/>
            </a:endParaRPr>
          </a:p>
        </p:txBody>
      </p:sp>
      <p:pic>
        <p:nvPicPr>
          <p:cNvPr id="4" name="Picture 3">
            <a:extLst>
              <a:ext uri="{FF2B5EF4-FFF2-40B4-BE49-F238E27FC236}">
                <a16:creationId xmlns:a16="http://schemas.microsoft.com/office/drawing/2014/main" id="{76056D4F-CFBA-6C2F-F1B2-C896360551E5}"/>
              </a:ext>
            </a:extLst>
          </p:cNvPr>
          <p:cNvPicPr>
            <a:picLocks noChangeAspect="1"/>
          </p:cNvPicPr>
          <p:nvPr/>
        </p:nvPicPr>
        <p:blipFill>
          <a:blip r:embed="rId2"/>
          <a:stretch>
            <a:fillRect/>
          </a:stretch>
        </p:blipFill>
        <p:spPr>
          <a:xfrm>
            <a:off x="2918931" y="4149080"/>
            <a:ext cx="3306135" cy="2369884"/>
          </a:xfrm>
          <a:prstGeom prst="rect">
            <a:avLst/>
          </a:prstGeom>
        </p:spPr>
      </p:pic>
    </p:spTree>
    <p:extLst>
      <p:ext uri="{BB962C8B-B14F-4D97-AF65-F5344CB8AC3E}">
        <p14:creationId xmlns:p14="http://schemas.microsoft.com/office/powerpoint/2010/main" val="181969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B422B2-DF00-B6EF-2BDB-07DC6F6449C1}"/>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251519" y="188640"/>
            <a:ext cx="8568953" cy="6552728"/>
          </a:xfrm>
          <a:prstGeom prst="rect">
            <a:avLst/>
          </a:prstGeom>
        </p:spPr>
      </p:pic>
      <p:sp>
        <p:nvSpPr>
          <p:cNvPr id="2" name="Title 1">
            <a:extLst>
              <a:ext uri="{FF2B5EF4-FFF2-40B4-BE49-F238E27FC236}">
                <a16:creationId xmlns:a16="http://schemas.microsoft.com/office/drawing/2014/main" id="{51B51D5C-B704-43C3-B29F-93844DE0B43F}"/>
              </a:ext>
            </a:extLst>
          </p:cNvPr>
          <p:cNvSpPr>
            <a:spLocks noGrp="1"/>
          </p:cNvSpPr>
          <p:nvPr>
            <p:ph type="title"/>
          </p:nvPr>
        </p:nvSpPr>
        <p:spPr/>
        <p:txBody>
          <a:bodyPr>
            <a:noAutofit/>
          </a:bodyPr>
          <a:lstStyle/>
          <a:p>
            <a:br>
              <a:rPr lang="en-GB" sz="2800" dirty="0">
                <a:latin typeface="CCW Cursive Writing 6" panose="03050602040000000000" pitchFamily="66" charset="0"/>
              </a:rPr>
            </a:br>
            <a:br>
              <a:rPr lang="en-GB" sz="4000" dirty="0">
                <a:latin typeface="CCW Cursive Writing 6" panose="03050602040000000000" pitchFamily="66" charset="0"/>
              </a:rPr>
            </a:br>
            <a:r>
              <a:rPr lang="en-GB" sz="2800" dirty="0">
                <a:latin typeface="CCW Cursive Writing 6" panose="03050602040000000000" pitchFamily="66" charset="0"/>
              </a:rPr>
              <a:t> </a:t>
            </a:r>
          </a:p>
        </p:txBody>
      </p:sp>
      <p:sp>
        <p:nvSpPr>
          <p:cNvPr id="3" name="Content Placeholder 2"/>
          <p:cNvSpPr>
            <a:spLocks noGrp="1"/>
          </p:cNvSpPr>
          <p:nvPr>
            <p:ph idx="1"/>
          </p:nvPr>
        </p:nvSpPr>
        <p:spPr>
          <a:xfrm>
            <a:off x="457200" y="692696"/>
            <a:ext cx="8229600" cy="5688632"/>
          </a:xfrm>
        </p:spPr>
        <p:txBody>
          <a:bodyPr>
            <a:noAutofit/>
          </a:bodyPr>
          <a:lstStyle/>
          <a:p>
            <a:pPr marL="0" indent="0" algn="ctr">
              <a:buNone/>
            </a:pPr>
            <a:r>
              <a:rPr lang="en-GB" sz="4400" b="1" u="sng" dirty="0">
                <a:latin typeface="Comic Sans MS" panose="030F0702030302020204" pitchFamily="66" charset="0"/>
              </a:rPr>
              <a:t>Van Gogh Teaching Staff</a:t>
            </a:r>
            <a:endParaRPr lang="en-GB" sz="4400" u="sng" dirty="0">
              <a:latin typeface="Comic Sans MS" panose="030F0702030302020204" pitchFamily="66" charset="0"/>
            </a:endParaRPr>
          </a:p>
          <a:p>
            <a:pPr marL="0" indent="0" algn="ctr">
              <a:buNone/>
            </a:pPr>
            <a:endParaRPr lang="en-GB" sz="2400" dirty="0">
              <a:latin typeface="CCW Cursive Writing 6" panose="03050602040000000000" pitchFamily="66" charset="0"/>
            </a:endParaRPr>
          </a:p>
          <a:p>
            <a:pPr marL="0" indent="0" algn="ctr">
              <a:buNone/>
            </a:pPr>
            <a:r>
              <a:rPr lang="en-GB" sz="2800" b="1" i="1" dirty="0">
                <a:latin typeface="Comic Sans MS" panose="030F0702030302020204" pitchFamily="66" charset="0"/>
              </a:rPr>
              <a:t>Monday</a:t>
            </a:r>
            <a:r>
              <a:rPr lang="en-GB" sz="2800" b="1" dirty="0">
                <a:latin typeface="Comic Sans MS" panose="030F0702030302020204" pitchFamily="66" charset="0"/>
              </a:rPr>
              <a:t>- Mrs Wilcock and Mrs Murray</a:t>
            </a:r>
          </a:p>
          <a:p>
            <a:pPr marL="0" indent="0" algn="ctr">
              <a:buNone/>
            </a:pPr>
            <a:r>
              <a:rPr lang="en-GB" sz="2800" b="1" i="1" dirty="0">
                <a:latin typeface="Comic Sans MS" panose="030F0702030302020204" pitchFamily="66" charset="0"/>
              </a:rPr>
              <a:t>Tuesday</a:t>
            </a:r>
            <a:r>
              <a:rPr lang="en-GB" sz="2800" b="1" dirty="0">
                <a:latin typeface="Comic Sans MS" panose="030F0702030302020204" pitchFamily="66" charset="0"/>
              </a:rPr>
              <a:t> – Mrs Wilcock and Mrs Mead</a:t>
            </a:r>
          </a:p>
          <a:p>
            <a:pPr marL="0" indent="0" algn="ctr">
              <a:buNone/>
            </a:pPr>
            <a:r>
              <a:rPr lang="en-GB" sz="2800" b="1" i="1" dirty="0">
                <a:latin typeface="Comic Sans MS" panose="030F0702030302020204" pitchFamily="66" charset="0"/>
              </a:rPr>
              <a:t>Wednesday</a:t>
            </a:r>
            <a:r>
              <a:rPr lang="en-GB" sz="2800" b="1" dirty="0">
                <a:latin typeface="Comic Sans MS" panose="030F0702030302020204" pitchFamily="66" charset="0"/>
              </a:rPr>
              <a:t>- Mrs Wilcock and Mrs Mead</a:t>
            </a:r>
          </a:p>
          <a:p>
            <a:pPr marL="0" indent="0" algn="ctr">
              <a:buNone/>
            </a:pPr>
            <a:r>
              <a:rPr lang="en-GB" sz="2800" b="1" i="1" dirty="0">
                <a:latin typeface="Comic Sans MS" panose="030F0702030302020204" pitchFamily="66" charset="0"/>
              </a:rPr>
              <a:t>Thursday</a:t>
            </a:r>
            <a:r>
              <a:rPr lang="en-GB" sz="2800" b="1" dirty="0">
                <a:latin typeface="Comic Sans MS" panose="030F0702030302020204" pitchFamily="66" charset="0"/>
              </a:rPr>
              <a:t>- Mrs Hawthorne and Mrs Mead</a:t>
            </a:r>
          </a:p>
          <a:p>
            <a:pPr marL="0" indent="0" algn="ctr">
              <a:buNone/>
            </a:pPr>
            <a:r>
              <a:rPr lang="en-GB" sz="1800" b="1" dirty="0">
                <a:latin typeface="Comic Sans MS" panose="030F0702030302020204" pitchFamily="66" charset="0"/>
              </a:rPr>
              <a:t>(Mrs Wilcock PPA and Management Time starting 18</a:t>
            </a:r>
            <a:r>
              <a:rPr lang="en-GB" sz="1800" b="1" baseline="30000" dirty="0">
                <a:latin typeface="Comic Sans MS" panose="030F0702030302020204" pitchFamily="66" charset="0"/>
              </a:rPr>
              <a:t>th</a:t>
            </a:r>
            <a:r>
              <a:rPr lang="en-GB" sz="1800" b="1" dirty="0">
                <a:latin typeface="Comic Sans MS" panose="030F0702030302020204" pitchFamily="66" charset="0"/>
              </a:rPr>
              <a:t> Sept)</a:t>
            </a:r>
          </a:p>
          <a:p>
            <a:pPr marL="0" indent="0" algn="ctr">
              <a:buNone/>
            </a:pPr>
            <a:r>
              <a:rPr lang="en-GB" sz="2800" b="1" i="1" dirty="0">
                <a:latin typeface="Comic Sans MS" panose="030F0702030302020204" pitchFamily="66" charset="0"/>
              </a:rPr>
              <a:t>Friday</a:t>
            </a:r>
            <a:r>
              <a:rPr lang="en-GB" sz="2800" b="1" dirty="0">
                <a:latin typeface="Comic Sans MS" panose="030F0702030302020204" pitchFamily="66" charset="0"/>
              </a:rPr>
              <a:t>- Mrs Wilcock and Mrs Mead</a:t>
            </a:r>
          </a:p>
          <a:p>
            <a:pPr marL="0" indent="0" algn="ctr">
              <a:buNone/>
            </a:pPr>
            <a:endParaRPr lang="en-GB" sz="2800" dirty="0">
              <a:latin typeface="Comic Sans MS" panose="030F0702030302020204" pitchFamily="66" charset="0"/>
            </a:endParaRPr>
          </a:p>
        </p:txBody>
      </p:sp>
    </p:spTree>
    <p:extLst>
      <p:ext uri="{BB962C8B-B14F-4D97-AF65-F5344CB8AC3E}">
        <p14:creationId xmlns:p14="http://schemas.microsoft.com/office/powerpoint/2010/main" val="218302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r>
              <a:rPr lang="en-GB" sz="4900" b="1" dirty="0">
                <a:latin typeface="Comic Sans MS" panose="030F0702030302020204" pitchFamily="66" charset="0"/>
              </a:rPr>
              <a:t>Classroom Routines</a:t>
            </a: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br>
              <a:rPr lang="en-GB" dirty="0">
                <a:latin typeface="CCW Cursive Writing 6" panose="03050602040000000000" pitchFamily="66" charset="0"/>
              </a:rPr>
            </a:br>
            <a:endParaRPr lang="en-GB" dirty="0">
              <a:latin typeface="CCW Cursive Writing 6" panose="03050602040000000000" pitchFamily="66" charset="0"/>
            </a:endParaRPr>
          </a:p>
        </p:txBody>
      </p:sp>
      <p:sp>
        <p:nvSpPr>
          <p:cNvPr id="3" name="Content Placeholder 2"/>
          <p:cNvSpPr>
            <a:spLocks noGrp="1"/>
          </p:cNvSpPr>
          <p:nvPr>
            <p:ph idx="1"/>
          </p:nvPr>
        </p:nvSpPr>
        <p:spPr>
          <a:xfrm>
            <a:off x="179512" y="1052736"/>
            <a:ext cx="8784976" cy="5472607"/>
          </a:xfrm>
        </p:spPr>
        <p:txBody>
          <a:bodyPr>
            <a:noAutofit/>
          </a:bodyPr>
          <a:lstStyle/>
          <a:p>
            <a:r>
              <a:rPr lang="en-GB" sz="1800" dirty="0">
                <a:latin typeface="Comic Sans MS" panose="030F0702030302020204" pitchFamily="66" charset="0"/>
              </a:rPr>
              <a:t>Please send in a named water bottle on a </a:t>
            </a:r>
            <a:r>
              <a:rPr lang="en-GB" sz="1800" b="1" dirty="0">
                <a:latin typeface="Comic Sans MS" panose="030F0702030302020204" pitchFamily="66" charset="0"/>
              </a:rPr>
              <a:t>Monday</a:t>
            </a:r>
            <a:r>
              <a:rPr lang="en-GB" sz="1800" dirty="0">
                <a:latin typeface="Comic Sans MS" panose="030F0702030302020204" pitchFamily="66" charset="0"/>
              </a:rPr>
              <a:t>. This will be kept in school, washed and refilled daily, and sent home on a </a:t>
            </a:r>
            <a:r>
              <a:rPr lang="en-GB" sz="1800" b="1" dirty="0">
                <a:latin typeface="Comic Sans MS" panose="030F0702030302020204" pitchFamily="66" charset="0"/>
              </a:rPr>
              <a:t>Friday</a:t>
            </a:r>
            <a:r>
              <a:rPr lang="en-GB" sz="1800" dirty="0">
                <a:latin typeface="Comic Sans MS" panose="030F0702030302020204" pitchFamily="66" charset="0"/>
              </a:rPr>
              <a:t>.</a:t>
            </a:r>
          </a:p>
          <a:p>
            <a:endParaRPr lang="en-GB" sz="1800" dirty="0">
              <a:latin typeface="Comic Sans MS" panose="030F0702030302020204" pitchFamily="66" charset="0"/>
            </a:endParaRPr>
          </a:p>
          <a:p>
            <a:r>
              <a:rPr lang="en-GB" sz="1800" dirty="0">
                <a:latin typeface="Comic Sans MS" panose="030F0702030302020204" pitchFamily="66" charset="0"/>
              </a:rPr>
              <a:t>We have a daily snack with a piece of fruit or vegetable provided for the children. </a:t>
            </a:r>
          </a:p>
          <a:p>
            <a:endParaRPr lang="en-GB" sz="1800" dirty="0">
              <a:latin typeface="Comic Sans MS" panose="030F0702030302020204" pitchFamily="66" charset="0"/>
            </a:endParaRPr>
          </a:p>
          <a:p>
            <a:r>
              <a:rPr lang="en-GB" sz="1800" dirty="0">
                <a:latin typeface="Comic Sans MS" panose="030F0702030302020204" pitchFamily="66" charset="0"/>
              </a:rPr>
              <a:t>Please can the children have </a:t>
            </a:r>
            <a:r>
              <a:rPr lang="en-GB" sz="1800" b="1" dirty="0">
                <a:latin typeface="Comic Sans MS" panose="030F0702030302020204" pitchFamily="66" charset="0"/>
              </a:rPr>
              <a:t>spare clothes and pants </a:t>
            </a:r>
            <a:r>
              <a:rPr lang="en-GB" sz="1800" dirty="0">
                <a:latin typeface="Comic Sans MS" panose="030F0702030302020204" pitchFamily="66" charset="0"/>
              </a:rPr>
              <a:t>in school at all times.</a:t>
            </a:r>
            <a:br>
              <a:rPr lang="en-GB" sz="1800" dirty="0">
                <a:latin typeface="Comic Sans MS" panose="030F0702030302020204" pitchFamily="66" charset="0"/>
              </a:rPr>
            </a:br>
            <a:endParaRPr lang="en-GB" sz="1800" dirty="0">
              <a:latin typeface="Comic Sans MS" panose="030F0702030302020204" pitchFamily="66" charset="0"/>
            </a:endParaRPr>
          </a:p>
          <a:p>
            <a:r>
              <a:rPr lang="en-GB" sz="1800" b="1" dirty="0">
                <a:latin typeface="Comic Sans MS" panose="030F0702030302020204" pitchFamily="66" charset="0"/>
              </a:rPr>
              <a:t>Birthdays</a:t>
            </a:r>
            <a:r>
              <a:rPr lang="en-GB" sz="1800" dirty="0">
                <a:latin typeface="Comic Sans MS" panose="030F0702030302020204" pitchFamily="66" charset="0"/>
              </a:rPr>
              <a:t>- Children can bring sweets to share. However, it is our policy to send these home with each child at the end of the day and will not be eaten in school. Party invites can be sent into school so they can be handed out to the relevant children.</a:t>
            </a:r>
          </a:p>
          <a:p>
            <a:endParaRPr lang="en-GB" sz="1800" dirty="0">
              <a:latin typeface="Comic Sans MS" panose="030F0702030302020204" pitchFamily="66" charset="0"/>
            </a:endParaRPr>
          </a:p>
          <a:p>
            <a:r>
              <a:rPr lang="en-GB" sz="1800" b="1" dirty="0">
                <a:latin typeface="Comic Sans MS" panose="030F0702030302020204" pitchFamily="66" charset="0"/>
              </a:rPr>
              <a:t>Dress Up Days- </a:t>
            </a:r>
            <a:r>
              <a:rPr lang="en-GB" sz="1800" dirty="0">
                <a:latin typeface="Comic Sans MS" panose="030F0702030302020204" pitchFamily="66" charset="0"/>
              </a:rPr>
              <a:t>Please make sure that your child is able to manage any costumes or dressing up clothes independently and wears appropriate footwear.</a:t>
            </a:r>
          </a:p>
          <a:p>
            <a:endParaRPr lang="en-GB" sz="1800" dirty="0">
              <a:latin typeface="Comic Sans MS" panose="030F0702030302020204" pitchFamily="66" charset="0"/>
            </a:endParaRPr>
          </a:p>
          <a:p>
            <a:r>
              <a:rPr lang="en-GB" sz="1800" b="1" dirty="0">
                <a:latin typeface="Comic Sans MS" panose="030F0702030302020204" pitchFamily="66" charset="0"/>
              </a:rPr>
              <a:t>Pick Up- </a:t>
            </a:r>
            <a:r>
              <a:rPr lang="en-GB" sz="1800" dirty="0">
                <a:latin typeface="Comic Sans MS" panose="030F0702030302020204" pitchFamily="66" charset="0"/>
              </a:rPr>
              <a:t>Please inform the office if someone different is picking up your child or the end of day arrangements change</a:t>
            </a:r>
          </a:p>
          <a:p>
            <a:endParaRPr lang="en-GB" sz="1800" dirty="0">
              <a:latin typeface="Comic Sans MS" panose="030F0702030302020204" pitchFamily="66" charset="0"/>
            </a:endParaRPr>
          </a:p>
        </p:txBody>
      </p:sp>
      <p:pic>
        <p:nvPicPr>
          <p:cNvPr id="5" name="Picture 4" descr="A drawing of a cake with fireworks&#10;&#10;AI-generated content may be incorrect.">
            <a:extLst>
              <a:ext uri="{FF2B5EF4-FFF2-40B4-BE49-F238E27FC236}">
                <a16:creationId xmlns:a16="http://schemas.microsoft.com/office/drawing/2014/main" id="{54BEB1FD-302C-CCEF-4504-27254A0B4E0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09594" y="4653136"/>
            <a:ext cx="1021894" cy="1368152"/>
          </a:xfrm>
          <a:prstGeom prst="rect">
            <a:avLst/>
          </a:prstGeom>
        </p:spPr>
      </p:pic>
    </p:spTree>
    <p:extLst>
      <p:ext uri="{BB962C8B-B14F-4D97-AF65-F5344CB8AC3E}">
        <p14:creationId xmlns:p14="http://schemas.microsoft.com/office/powerpoint/2010/main" val="406288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onathan\AppData\Local\Microsoft\Windows\INetCache\IE\V2Q286SK\kids[1].png">
            <a:extLst>
              <a:ext uri="{FF2B5EF4-FFF2-40B4-BE49-F238E27FC236}">
                <a16:creationId xmlns:a16="http://schemas.microsoft.com/office/drawing/2014/main" id="{31362393-1AC5-4A7A-86F8-75450BE15C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149406"/>
            <a:ext cx="1944216" cy="1512168"/>
          </a:xfrm>
          <a:prstGeom prst="rect">
            <a:avLst/>
          </a:prstGeom>
          <a:noFill/>
          <a:ln>
            <a:noFill/>
          </a:ln>
        </p:spPr>
      </p:pic>
      <p:sp>
        <p:nvSpPr>
          <p:cNvPr id="2" name="Title 1"/>
          <p:cNvSpPr>
            <a:spLocks noGrp="1"/>
          </p:cNvSpPr>
          <p:nvPr>
            <p:ph type="title"/>
          </p:nvPr>
        </p:nvSpPr>
        <p:spPr/>
        <p:txBody>
          <a:bodyPr>
            <a:normAutofit fontScale="90000"/>
          </a:bodyPr>
          <a:lstStyle/>
          <a:p>
            <a:br>
              <a:rPr lang="en-GB" sz="3200" dirty="0">
                <a:latin typeface="CCW Cursive Writing 6" panose="03050602040000000000" pitchFamily="66" charset="0"/>
              </a:rPr>
            </a:br>
            <a:br>
              <a:rPr lang="en-GB" sz="3200" dirty="0">
                <a:latin typeface="CCW Cursive Writing 6" panose="03050602040000000000" pitchFamily="66" charset="0"/>
              </a:rPr>
            </a:br>
            <a:r>
              <a:rPr lang="en-GB" sz="4900" b="1" dirty="0">
                <a:latin typeface="Comic Sans MS" panose="030F0702030302020204" pitchFamily="66" charset="0"/>
              </a:rPr>
              <a:t>How do we learn?</a:t>
            </a:r>
            <a:br>
              <a:rPr lang="en-GB" sz="4900" dirty="0">
                <a:latin typeface="Comic Sans MS" panose="030F0702030302020204" pitchFamily="66" charset="0"/>
              </a:rPr>
            </a:br>
            <a:br>
              <a:rPr lang="en-GB" sz="4900" dirty="0">
                <a:latin typeface="CCW Cursive Writing 6" panose="03050602040000000000" pitchFamily="66" charset="0"/>
              </a:rPr>
            </a:br>
            <a:endParaRPr lang="en-GB" sz="4900" dirty="0">
              <a:latin typeface="CCW Cursive Writing 6" panose="03050602040000000000" pitchFamily="66" charset="0"/>
            </a:endParaRPr>
          </a:p>
        </p:txBody>
      </p:sp>
      <p:sp>
        <p:nvSpPr>
          <p:cNvPr id="3" name="Content Placeholder 2"/>
          <p:cNvSpPr>
            <a:spLocks noGrp="1"/>
          </p:cNvSpPr>
          <p:nvPr>
            <p:ph idx="1"/>
          </p:nvPr>
        </p:nvSpPr>
        <p:spPr>
          <a:xfrm>
            <a:off x="251520" y="875818"/>
            <a:ext cx="8229600" cy="5184576"/>
          </a:xfrm>
        </p:spPr>
        <p:txBody>
          <a:bodyPr>
            <a:normAutofit/>
          </a:bodyPr>
          <a:lstStyle/>
          <a:p>
            <a:pPr marL="0" indent="0" algn="just">
              <a:buNone/>
            </a:pPr>
            <a:r>
              <a:rPr lang="en-GB" sz="1800" b="1" dirty="0">
                <a:latin typeface="Comic Sans MS" panose="030F0702030302020204" pitchFamily="66" charset="0"/>
              </a:rPr>
              <a:t>We learn through:</a:t>
            </a:r>
          </a:p>
          <a:p>
            <a:pPr algn="just"/>
            <a:r>
              <a:rPr lang="en-GB" sz="1800" dirty="0">
                <a:latin typeface="Comic Sans MS" panose="030F0702030302020204" pitchFamily="66" charset="0"/>
              </a:rPr>
              <a:t>Active Learning which can be self initiated or directed by teaching staff. We have provision in the classroom linked to knowledge, skills and the interests of the children</a:t>
            </a:r>
          </a:p>
          <a:p>
            <a:pPr algn="just"/>
            <a:r>
              <a:rPr lang="en-GB" sz="1800" dirty="0">
                <a:latin typeface="Comic Sans MS" panose="030F0702030302020204" pitchFamily="66" charset="0"/>
              </a:rPr>
              <a:t>Guided Groups with the teaching staff</a:t>
            </a:r>
          </a:p>
          <a:p>
            <a:pPr algn="just"/>
            <a:r>
              <a:rPr lang="en-GB" sz="1800" dirty="0">
                <a:latin typeface="Comic Sans MS" panose="030F0702030302020204" pitchFamily="66" charset="0"/>
              </a:rPr>
              <a:t>Whole class teaching especially for Maths and Phonics. These both happen daily</a:t>
            </a:r>
          </a:p>
          <a:p>
            <a:pPr marL="0" indent="0" algn="just">
              <a:buNone/>
            </a:pPr>
            <a:r>
              <a:rPr lang="en-GB" sz="1800" b="1" dirty="0">
                <a:latin typeface="Comic Sans MS" panose="030F0702030302020204" pitchFamily="66" charset="0"/>
              </a:rPr>
              <a:t>Assessment</a:t>
            </a:r>
          </a:p>
          <a:p>
            <a:pPr marL="0" indent="0" algn="just">
              <a:buNone/>
            </a:pPr>
            <a:r>
              <a:rPr lang="en-GB" sz="1800" dirty="0">
                <a:latin typeface="Comic Sans MS" panose="030F0702030302020204" pitchFamily="66" charset="0"/>
              </a:rPr>
              <a:t>The observations and work gathered throughout the year help to assess your child against the Foundation Stage Profile at the end of the year. We record some of the observations we make through Class Dojo and collate some of the things the children make and create in a Learning Journey. We have opportunities for parents to come in and see learning in the classroom and encourage parents to feedback any observations they make about their children in the home environment.</a:t>
            </a:r>
          </a:p>
          <a:p>
            <a:pPr marL="0" indent="0" algn="just">
              <a:buNone/>
            </a:pPr>
            <a:r>
              <a:rPr lang="en-GB" sz="1800" dirty="0">
                <a:latin typeface="Comic Sans MS" panose="030F0702030302020204" pitchFamily="66" charset="0"/>
              </a:rPr>
              <a:t>There is a baseline statutory assessment that is carries out in the first half term of school.</a:t>
            </a:r>
          </a:p>
        </p:txBody>
      </p:sp>
    </p:spTree>
    <p:extLst>
      <p:ext uri="{BB962C8B-B14F-4D97-AF65-F5344CB8AC3E}">
        <p14:creationId xmlns:p14="http://schemas.microsoft.com/office/powerpoint/2010/main" val="303929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un no background clipart"/>
          <p:cNvPicPr>
            <a:picLocks noChangeAspect="1" noChangeArrowheads="1"/>
          </p:cNvPicPr>
          <p:nvPr/>
        </p:nvPicPr>
        <p:blipFill rotWithShape="1">
          <a:blip r:embed="rId2">
            <a:extLst>
              <a:ext uri="{28A0092B-C50C-407E-A947-70E740481C1C}">
                <a14:useLocalDpi xmlns:a14="http://schemas.microsoft.com/office/drawing/2010/main" val="0"/>
              </a:ext>
            </a:extLst>
          </a:blip>
          <a:srcRect l="41111" t="37778" b="-1"/>
          <a:stretch/>
        </p:blipFill>
        <p:spPr bwMode="auto">
          <a:xfrm>
            <a:off x="2531" y="0"/>
            <a:ext cx="3816424"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7544" y="1340768"/>
            <a:ext cx="8136904" cy="3240360"/>
          </a:xfrm>
        </p:spPr>
        <p:txBody>
          <a:bodyPr>
            <a:normAutofit fontScale="90000"/>
          </a:bodyPr>
          <a:lstStyle/>
          <a:p>
            <a:r>
              <a:rPr lang="en-GB" sz="4900" b="1" dirty="0">
                <a:latin typeface="Comic Sans MS" panose="030F0702030302020204" pitchFamily="66" charset="0"/>
              </a:rPr>
              <a:t> </a:t>
            </a:r>
            <a:br>
              <a:rPr lang="en-GB" sz="4900" b="1" dirty="0">
                <a:latin typeface="Comic Sans MS" panose="030F0702030302020204" pitchFamily="66" charset="0"/>
              </a:rPr>
            </a:br>
            <a:r>
              <a:rPr lang="en-GB" sz="4900" b="1" dirty="0">
                <a:latin typeface="Comic Sans MS" panose="030F0702030302020204" pitchFamily="66" charset="0"/>
              </a:rPr>
              <a:t>Behaviour</a:t>
            </a:r>
            <a:br>
              <a:rPr lang="en-GB" sz="4900" b="1" dirty="0">
                <a:latin typeface="Comic Sans MS" panose="030F0702030302020204" pitchFamily="66" charset="0"/>
              </a:rPr>
            </a:br>
            <a:br>
              <a:rPr lang="en-GB" sz="4900" b="1" dirty="0">
                <a:latin typeface="Comic Sans MS" panose="030F0702030302020204" pitchFamily="66" charset="0"/>
              </a:rPr>
            </a:br>
            <a:r>
              <a:rPr lang="en-GB" sz="2200" dirty="0">
                <a:latin typeface="Comic Sans MS" panose="030F0702030302020204" pitchFamily="66" charset="0"/>
              </a:rPr>
              <a:t>To support your child’s regulation of their behaviour, their name begins the day on the sun! Their name can be moved down to the ‘dark’ cloud if they have a warning for any inappropriate behaviour, and then to the ‘rainy’ cloud if this continues. They then have to miss 5 minutes of their learning choice time. Following this, their name is then returned to the sun for a fresh start! If we have any concerns about your child’s behaviour, we will discuss these with you at the end of the day, either on the playground or by telephone.</a:t>
            </a:r>
            <a:br>
              <a:rPr lang="en-GB" sz="2200" dirty="0">
                <a:latin typeface="Comic Sans MS" panose="030F0702030302020204" pitchFamily="66" charset="0"/>
              </a:rPr>
            </a:br>
            <a:br>
              <a:rPr lang="en-GB" sz="2200" dirty="0">
                <a:latin typeface="Comic Sans MS" panose="030F0702030302020204" pitchFamily="66" charset="0"/>
              </a:rPr>
            </a:br>
            <a:r>
              <a:rPr lang="en-GB" sz="2200" b="1" i="1" dirty="0">
                <a:latin typeface="Comic Sans MS" panose="030F0702030302020204" pitchFamily="66" charset="0"/>
              </a:rPr>
              <a:t>Our behaviour code is ‘Ready, Respectful and Safe’.</a:t>
            </a:r>
            <a:br>
              <a:rPr lang="en-GB" sz="2200" b="1" i="1" dirty="0">
                <a:latin typeface="Comic Sans MS" panose="030F0702030302020204" pitchFamily="66" charset="0"/>
              </a:rPr>
            </a:br>
            <a:br>
              <a:rPr lang="en-GB" sz="2200" dirty="0">
                <a:latin typeface="Comic Sans MS" panose="030F0702030302020204" pitchFamily="66" charset="0"/>
              </a:rPr>
            </a:br>
            <a:r>
              <a:rPr lang="en-GB" sz="2200" dirty="0">
                <a:latin typeface="Comic Sans MS" panose="030F0702030302020204" pitchFamily="66" charset="0"/>
              </a:rPr>
              <a:t>We reward positive learning and behaviour with tokens. The children can choose which reward box they would like to put their token in, and at the end of every half term we count the tokens and the whole school celebrates with the reward. At the end of the summer term it was ‘Water Fun’.</a:t>
            </a:r>
            <a:endParaRPr lang="en-GB" sz="2200" dirty="0"/>
          </a:p>
        </p:txBody>
      </p:sp>
    </p:spTree>
    <p:extLst>
      <p:ext uri="{BB962C8B-B14F-4D97-AF65-F5344CB8AC3E}">
        <p14:creationId xmlns:p14="http://schemas.microsoft.com/office/powerpoint/2010/main" val="13651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Reading</a:t>
            </a:r>
            <a:r>
              <a:rPr lang="en-GB" dirty="0">
                <a:latin typeface="CCW Cursive Writing 6" panose="03050602040000000000" pitchFamily="66" charset="0"/>
              </a:rPr>
              <a:t> </a:t>
            </a:r>
          </a:p>
        </p:txBody>
      </p:sp>
      <p:sp>
        <p:nvSpPr>
          <p:cNvPr id="3" name="Content Placeholder 2"/>
          <p:cNvSpPr>
            <a:spLocks noGrp="1"/>
          </p:cNvSpPr>
          <p:nvPr>
            <p:ph idx="1"/>
          </p:nvPr>
        </p:nvSpPr>
        <p:spPr>
          <a:xfrm>
            <a:off x="339998" y="1118634"/>
            <a:ext cx="7916528" cy="4929411"/>
          </a:xfrm>
        </p:spPr>
        <p:txBody>
          <a:bodyPr>
            <a:noAutofit/>
          </a:bodyPr>
          <a:lstStyle/>
          <a:p>
            <a:r>
              <a:rPr lang="en-GB" sz="1800" dirty="0">
                <a:latin typeface="Comic Sans MS" panose="030F0702030302020204" pitchFamily="66" charset="0"/>
              </a:rPr>
              <a:t>Phonic Workshop- Thursday 25</a:t>
            </a:r>
            <a:r>
              <a:rPr lang="en-GB" sz="1800" baseline="30000" dirty="0">
                <a:latin typeface="Comic Sans MS" panose="030F0702030302020204" pitchFamily="66" charset="0"/>
              </a:rPr>
              <a:t>th</a:t>
            </a:r>
            <a:r>
              <a:rPr lang="en-GB" sz="1800" dirty="0">
                <a:latin typeface="Comic Sans MS" panose="030F0702030302020204" pitchFamily="66" charset="0"/>
              </a:rPr>
              <a:t> September at 9.00am</a:t>
            </a:r>
          </a:p>
          <a:p>
            <a:r>
              <a:rPr lang="en-GB" sz="1800" dirty="0">
                <a:latin typeface="Comic Sans MS" panose="030F0702030302020204" pitchFamily="66" charset="0"/>
              </a:rPr>
              <a:t>Reading eBooks sent home, will support your child with early reading. Some may be picture books and some may have words to support phoneme recognition. eBooks will be sent home in the week beginning the 27</a:t>
            </a:r>
            <a:r>
              <a:rPr lang="en-GB" sz="1800" baseline="30000" dirty="0">
                <a:latin typeface="Comic Sans MS" panose="030F0702030302020204" pitchFamily="66" charset="0"/>
              </a:rPr>
              <a:t>th</a:t>
            </a:r>
            <a:r>
              <a:rPr lang="en-GB" sz="1800" dirty="0">
                <a:latin typeface="Comic Sans MS" panose="030F0702030302020204" pitchFamily="66" charset="0"/>
              </a:rPr>
              <a:t> September. </a:t>
            </a:r>
          </a:p>
          <a:p>
            <a:r>
              <a:rPr lang="en-GB" sz="1800" dirty="0">
                <a:latin typeface="Comic Sans MS" panose="030F0702030302020204" pitchFamily="66" charset="0"/>
              </a:rPr>
              <a:t>A library book or shared book will be sent home each day to support reading for pleasure. There will also be an opportunity for the children to attend the Library Bus which comes to school on a monthly basis.</a:t>
            </a:r>
          </a:p>
          <a:p>
            <a:r>
              <a:rPr lang="en-GB" sz="1800" dirty="0">
                <a:latin typeface="Comic Sans MS" panose="030F0702030302020204" pitchFamily="66" charset="0"/>
              </a:rPr>
              <a:t>We will also have a daily rhyme time session to support the development of early language and vocabulary. </a:t>
            </a:r>
          </a:p>
          <a:p>
            <a:r>
              <a:rPr lang="en-GB" sz="1800" dirty="0">
                <a:latin typeface="Comic Sans MS" panose="030F0702030302020204" pitchFamily="66" charset="0"/>
              </a:rPr>
              <a:t>Reading Diaries are used to record your child’s progress once they begin the process of reading.</a:t>
            </a:r>
          </a:p>
          <a:p>
            <a:r>
              <a:rPr lang="en-GB" sz="1800" b="1" dirty="0">
                <a:latin typeface="Comic Sans MS" panose="030F0702030302020204" pitchFamily="66" charset="0"/>
              </a:rPr>
              <a:t>Expectation- It is really important that your child engages with books daily. This may be with you reading them a story or them sharing a book with you. It’s a challenging skill to learn, so it’s important they realise it’s fun!!</a:t>
            </a:r>
          </a:p>
          <a:p>
            <a:pPr marL="0" indent="0">
              <a:buNone/>
            </a:pPr>
            <a:r>
              <a:rPr lang="en-GB" sz="1800" dirty="0">
                <a:latin typeface="Comic Sans MS" panose="030F0702030302020204" pitchFamily="66" charset="0"/>
              </a:rPr>
              <a:t>      </a:t>
            </a:r>
          </a:p>
        </p:txBody>
      </p:sp>
      <p:pic>
        <p:nvPicPr>
          <p:cNvPr id="4" name="Picture 3" descr="C:\Users\Jonathan\AppData\Local\Microsoft\Windows\INetCache\IE\1NE1NW02\egore911-book[1].png">
            <a:extLst>
              <a:ext uri="{FF2B5EF4-FFF2-40B4-BE49-F238E27FC236}">
                <a16:creationId xmlns:a16="http://schemas.microsoft.com/office/drawing/2014/main" id="{9A1FA978-15AC-4CF7-8908-EE9C006693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2046" y="274638"/>
            <a:ext cx="1351682" cy="1143000"/>
          </a:xfrm>
          <a:prstGeom prst="rect">
            <a:avLst/>
          </a:prstGeom>
          <a:noFill/>
          <a:ln>
            <a:noFill/>
          </a:ln>
        </p:spPr>
      </p:pic>
    </p:spTree>
    <p:extLst>
      <p:ext uri="{BB962C8B-B14F-4D97-AF65-F5344CB8AC3E}">
        <p14:creationId xmlns:p14="http://schemas.microsoft.com/office/powerpoint/2010/main" val="28331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latin typeface="Comic Sans MS" panose="030F0702030302020204" pitchFamily="66" charset="0"/>
              </a:rPr>
              <a:t>Physical Development</a:t>
            </a:r>
            <a:br>
              <a:rPr lang="en-GB" sz="3600" b="1" dirty="0">
                <a:latin typeface="CCW Cursive Writing 6" panose="03050602040000000000" pitchFamily="66" charset="0"/>
              </a:rPr>
            </a:br>
            <a:endParaRPr lang="en-GB" sz="3600" b="1" dirty="0">
              <a:latin typeface="CCW Cursive Writing 6" panose="03050602040000000000" pitchFamily="66" charset="0"/>
            </a:endParaRPr>
          </a:p>
        </p:txBody>
      </p:sp>
      <p:sp>
        <p:nvSpPr>
          <p:cNvPr id="3" name="Content Placeholder 2"/>
          <p:cNvSpPr>
            <a:spLocks noGrp="1"/>
          </p:cNvSpPr>
          <p:nvPr>
            <p:ph idx="1"/>
          </p:nvPr>
        </p:nvSpPr>
        <p:spPr>
          <a:xfrm>
            <a:off x="323528" y="404664"/>
            <a:ext cx="8229600" cy="5472608"/>
          </a:xfrm>
        </p:spPr>
        <p:txBody>
          <a:bodyPr>
            <a:normAutofit fontScale="92500"/>
          </a:bodyPr>
          <a:lstStyle/>
          <a:p>
            <a:pPr marL="0" indent="0" algn="ctr">
              <a:buNone/>
            </a:pPr>
            <a:endParaRPr lang="en-GB" sz="1800" dirty="0">
              <a:latin typeface="CCW Cursive Writing 6" panose="03050602040000000000" pitchFamily="66" charset="0"/>
            </a:endParaRPr>
          </a:p>
          <a:p>
            <a:pPr algn="ctr"/>
            <a:endParaRPr lang="en-GB" sz="1800" dirty="0">
              <a:latin typeface="CCW Cursive Writing 6" panose="03050602040000000000" pitchFamily="66" charset="0"/>
            </a:endParaRPr>
          </a:p>
          <a:p>
            <a:pPr algn="just"/>
            <a:r>
              <a:rPr lang="en-GB" sz="2400" dirty="0">
                <a:latin typeface="Comic Sans MS" panose="030F0702030302020204" pitchFamily="66" charset="0"/>
              </a:rPr>
              <a:t>This half term Reception children will have a PE lesson on a Friday afternoon. Please make sure they come in a PE kit for the day.</a:t>
            </a:r>
          </a:p>
          <a:p>
            <a:pPr algn="just"/>
            <a:endParaRPr lang="en-GB" sz="2400" dirty="0">
              <a:latin typeface="Comic Sans MS" panose="030F0702030302020204" pitchFamily="66" charset="0"/>
            </a:endParaRPr>
          </a:p>
          <a:p>
            <a:pPr algn="just"/>
            <a:r>
              <a:rPr lang="en-GB" sz="2400" dirty="0">
                <a:latin typeface="Comic Sans MS" panose="030F0702030302020204" pitchFamily="66" charset="0"/>
              </a:rPr>
              <a:t>When the children first come into school in the morning, they have an activity to do that is linked to their fine motor development. We also have weekly tasks linked to balance, coordination and ball skills- our Fizzy Programme</a:t>
            </a:r>
          </a:p>
          <a:p>
            <a:pPr algn="just"/>
            <a:endParaRPr lang="en-GB" sz="2400" dirty="0">
              <a:latin typeface="Comic Sans MS" panose="030F0702030302020204" pitchFamily="66" charset="0"/>
            </a:endParaRPr>
          </a:p>
          <a:p>
            <a:pPr algn="just"/>
            <a:r>
              <a:rPr lang="en-GB" sz="2400" dirty="0">
                <a:latin typeface="Comic Sans MS" panose="030F0702030302020204" pitchFamily="66" charset="0"/>
              </a:rPr>
              <a:t>The Wild Wood is included as part of the Reception PD Curriculum, as is the outdoor area, which provides opportunities for the children to develop both fine and gross motor skills. </a:t>
            </a:r>
          </a:p>
          <a:p>
            <a:pPr marL="0" indent="0" algn="ctr">
              <a:buNone/>
            </a:pPr>
            <a:endParaRPr lang="en-GB" sz="1800" dirty="0">
              <a:latin typeface="CCW Cursive Writing 6" panose="03050602040000000000" pitchFamily="66" charset="0"/>
            </a:endParaRPr>
          </a:p>
          <a:p>
            <a:pPr marL="0" indent="0" algn="ctr">
              <a:buNone/>
            </a:pPr>
            <a:endParaRPr lang="en-GB" sz="1800" dirty="0">
              <a:latin typeface="CCW Cursive Writing 6" panose="03050602040000000000" pitchFamily="66" charset="0"/>
            </a:endParaRPr>
          </a:p>
        </p:txBody>
      </p:sp>
      <p:pic>
        <p:nvPicPr>
          <p:cNvPr id="4" name="Picture 3" descr="C:\Users\Jonathan\AppData\Local\Microsoft\Windows\INetCache\IE\V2Q286SK\Playful-Stick-Figure-Kids[1].png">
            <a:extLst>
              <a:ext uri="{FF2B5EF4-FFF2-40B4-BE49-F238E27FC236}">
                <a16:creationId xmlns:a16="http://schemas.microsoft.com/office/drawing/2014/main" id="{E8301225-1E42-47D6-B357-4FE1437131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445224"/>
            <a:ext cx="1512168" cy="1152128"/>
          </a:xfrm>
          <a:prstGeom prst="rect">
            <a:avLst/>
          </a:prstGeom>
          <a:noFill/>
          <a:ln>
            <a:noFill/>
          </a:ln>
        </p:spPr>
      </p:pic>
    </p:spTree>
    <p:extLst>
      <p:ext uri="{BB962C8B-B14F-4D97-AF65-F5344CB8AC3E}">
        <p14:creationId xmlns:p14="http://schemas.microsoft.com/office/powerpoint/2010/main" val="411766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Wild Wood</a:t>
            </a:r>
          </a:p>
        </p:txBody>
      </p:sp>
      <p:sp>
        <p:nvSpPr>
          <p:cNvPr id="3" name="Content Placeholder 2"/>
          <p:cNvSpPr>
            <a:spLocks noGrp="1"/>
          </p:cNvSpPr>
          <p:nvPr>
            <p:ph idx="1"/>
          </p:nvPr>
        </p:nvSpPr>
        <p:spPr>
          <a:xfrm>
            <a:off x="457200" y="1789112"/>
            <a:ext cx="8229600" cy="4592215"/>
          </a:xfrm>
        </p:spPr>
        <p:txBody>
          <a:bodyPr>
            <a:noAutofit/>
          </a:bodyPr>
          <a:lstStyle/>
          <a:p>
            <a:pPr marL="0" indent="0" algn="just">
              <a:buNone/>
            </a:pPr>
            <a:r>
              <a:rPr lang="en-GB" sz="2000" dirty="0">
                <a:latin typeface="Comic Sans MS" panose="030F0702030302020204" pitchFamily="66" charset="0"/>
              </a:rPr>
              <a:t>We are hoping to visit the Wild Wood regularly from half term. If there are any adults that would like to help us, you would be more than welcome!</a:t>
            </a:r>
          </a:p>
          <a:p>
            <a:pPr marL="0" indent="0" algn="just">
              <a:buNone/>
            </a:pPr>
            <a:r>
              <a:rPr lang="en-GB" sz="2000" dirty="0">
                <a:latin typeface="Comic Sans MS" panose="030F0702030302020204" pitchFamily="66" charset="0"/>
              </a:rPr>
              <a:t>We hope to go on a Wednesday morning once the children have settled into school. Our time in the wood is child led and supports communication and wellbeing, as well learning about the environment.</a:t>
            </a:r>
          </a:p>
          <a:p>
            <a:pPr marL="0" indent="0" algn="just">
              <a:buNone/>
            </a:pPr>
            <a:r>
              <a:rPr lang="en-GB" sz="2000" dirty="0">
                <a:latin typeface="Comic Sans MS" panose="030F0702030302020204" pitchFamily="66" charset="0"/>
              </a:rPr>
              <a:t>The children need to wear school uniform with trousers and long sleeves. A thick coat or a puddle suit, and gloves are necessary in the winter.</a:t>
            </a:r>
          </a:p>
        </p:txBody>
      </p:sp>
      <p:pic>
        <p:nvPicPr>
          <p:cNvPr id="4" name="Picture 3" descr="C:\Users\Jonathan\AppData\Local\Microsoft\Windows\INetCache\IE\I19S1IPI\forest[1].png">
            <a:extLst>
              <a:ext uri="{FF2B5EF4-FFF2-40B4-BE49-F238E27FC236}">
                <a16:creationId xmlns:a16="http://schemas.microsoft.com/office/drawing/2014/main" id="{2F4ACAE8-A15E-4835-AA03-CA8003D7CB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18535" y="5082876"/>
            <a:ext cx="2106930" cy="1298451"/>
          </a:xfrm>
          <a:prstGeom prst="rect">
            <a:avLst/>
          </a:prstGeom>
          <a:noFill/>
          <a:ln>
            <a:noFill/>
          </a:ln>
        </p:spPr>
      </p:pic>
      <p:pic>
        <p:nvPicPr>
          <p:cNvPr id="5" name="Picture 4" descr="C:\Users\Jonathan\AppData\Local\Microsoft\Windows\INetCache\IE\TWP9SE1I\rain-boots[1].png">
            <a:extLst>
              <a:ext uri="{FF2B5EF4-FFF2-40B4-BE49-F238E27FC236}">
                <a16:creationId xmlns:a16="http://schemas.microsoft.com/office/drawing/2014/main" id="{B1BE7A2A-816F-4308-A286-858CD70569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11849"/>
            <a:ext cx="915814" cy="968971"/>
          </a:xfrm>
          <a:prstGeom prst="rect">
            <a:avLst/>
          </a:prstGeom>
          <a:noFill/>
          <a:ln>
            <a:noFill/>
          </a:ln>
        </p:spPr>
      </p:pic>
    </p:spTree>
    <p:extLst>
      <p:ext uri="{BB962C8B-B14F-4D97-AF65-F5344CB8AC3E}">
        <p14:creationId xmlns:p14="http://schemas.microsoft.com/office/powerpoint/2010/main" val="2481950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1322</Words>
  <Application>Microsoft Office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CCW Cursive Writing 6</vt:lpstr>
      <vt:lpstr>Comic Sans MS</vt:lpstr>
      <vt:lpstr>Office Theme</vt:lpstr>
      <vt:lpstr>Welcome to  Van Gogh Class!! Reception 2025- 2026   </vt:lpstr>
      <vt:lpstr>Our class prayer is based on our school vision. We say this at the beginning of every day.  Dear God, Please help us to learn for life, achieve our best and grow in faith. In Jesus’ name. Amen    </vt:lpstr>
      <vt:lpstr>   </vt:lpstr>
      <vt:lpstr>     Classroom Routines     </vt:lpstr>
      <vt:lpstr>  How do we learn?  </vt:lpstr>
      <vt:lpstr>  Behaviour  To support your child’s regulation of their behaviour, their name begins the day on the sun! Their name can be moved down to the ‘dark’ cloud if they have a warning for any inappropriate behaviour, and then to the ‘rainy’ cloud if this continues. They then have to miss 5 minutes of their learning choice time. Following this, their name is then returned to the sun for a fresh start! If we have any concerns about your child’s behaviour, we will discuss these with you at the end of the day, either on the playground or by telephone.  Our behaviour code is ‘Ready, Respectful and Safe’.  We reward positive learning and behaviour with tokens. The children can choose which reward box they would like to put their token in, and at the end of every half term we count the tokens and the whole school celebrates with the reward. At the end of the summer term it was ‘Water Fun’.</vt:lpstr>
      <vt:lpstr>Reading </vt:lpstr>
      <vt:lpstr>Physical Development </vt:lpstr>
      <vt:lpstr>Wild Wood</vt:lpstr>
      <vt:lpstr>Home Learning As the children begin to learn phonics, we will send home the sounds and ‘tricky’ words that they learn each week. Learning these requires practise, so the resources will support you to help your child in this. The school website has some key resources available to support early reading.  The observations on Class Dojo should help support learning at home and give you insight into our class learning. Home observations are also vital as they support assessment and next steps in the classroom.    White Rose 1- minute Maths APP This APP is fast, fun, number tasks to help children gain confidence in Maths and again supports learning in the classroom. </vt:lpstr>
      <vt:lpstr>If you have any questions or issues that you would like to discuss with me, then please either ring or email the school office, notify me through the Reading Diary, or catch me at the end of the day. The mornings are busy in the classroom, and I like to give the children my full attention, so please leave a message on the gate with Mr Heather, or pass on a message through the office if you feel it is something urgent.  We love to have visitors in to support our curriculum, so if you have any skill or profession that you think may support learning, then please let me know. As a school we also have a career fair at the end of the summer term, so you would be most welcome then too!  Thank you for all your support.  Mrs Wilcock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Gogh Class</dc:title>
  <dc:creator>Jonathan wilcock</dc:creator>
  <cp:lastModifiedBy>J Wilcock</cp:lastModifiedBy>
  <cp:revision>52</cp:revision>
  <dcterms:created xsi:type="dcterms:W3CDTF">2017-09-07T17:52:13Z</dcterms:created>
  <dcterms:modified xsi:type="dcterms:W3CDTF">2025-09-09T19:23:25Z</dcterms:modified>
</cp:coreProperties>
</file>