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57" r:id="rId5"/>
    <p:sldId id="262" r:id="rId6"/>
    <p:sldId id="265"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79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52619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93040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26463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4707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81193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8967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40423F-1518-40EB-BAAA-F51411FE74C5}"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719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40423F-1518-40EB-BAAA-F51411FE74C5}"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59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0423F-1518-40EB-BAAA-F51411FE74C5}"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4896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1475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7243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0423F-1518-40EB-BAAA-F51411FE74C5}" type="datetimeFigureOut">
              <a:rPr lang="en-GB" smtClean="0"/>
              <a:t>10/09/2025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622C-2183-4D00-A171-83A32D1ED1A9}" type="slidenum">
              <a:rPr lang="en-GB" smtClean="0"/>
              <a:t>‹#›</a:t>
            </a:fld>
            <a:endParaRPr lang="en-GB"/>
          </a:p>
        </p:txBody>
      </p:sp>
    </p:spTree>
    <p:extLst>
      <p:ext uri="{BB962C8B-B14F-4D97-AF65-F5344CB8AC3E}">
        <p14:creationId xmlns:p14="http://schemas.microsoft.com/office/powerpoint/2010/main" val="168863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0666"/>
          </a:xfrm>
        </p:spPr>
        <p:txBody>
          <a:bodyPr>
            <a:normAutofit/>
          </a:bodyPr>
          <a:lstStyle/>
          <a:p>
            <a:r>
              <a:rPr lang="en-GB" dirty="0">
                <a:latin typeface="Century Gothic" panose="020B0502020202020204" pitchFamily="34" charset="0"/>
              </a:rPr>
              <a:t>Welcome to </a:t>
            </a:r>
            <a:br>
              <a:rPr lang="en-GB" dirty="0">
                <a:latin typeface="Century Gothic" panose="020B0502020202020204" pitchFamily="34" charset="0"/>
              </a:rPr>
            </a:br>
            <a:r>
              <a:rPr lang="en-GB" dirty="0">
                <a:latin typeface="Century Gothic" panose="020B0502020202020204" pitchFamily="34" charset="0"/>
              </a:rPr>
              <a:t>Kandinsky Class!</a:t>
            </a:r>
            <a:br>
              <a:rPr lang="en-GB" dirty="0">
                <a:latin typeface="Century Gothic" panose="020B0502020202020204" pitchFamily="34" charset="0"/>
              </a:rPr>
            </a:br>
            <a:br>
              <a:rPr lang="en-GB" dirty="0">
                <a:latin typeface="Century Gothic" panose="020B0502020202020204" pitchFamily="34" charset="0"/>
              </a:rPr>
            </a:br>
            <a:r>
              <a:rPr lang="en-GB" sz="3600" dirty="0">
                <a:latin typeface="Century Gothic" panose="020B0502020202020204" pitchFamily="34" charset="0"/>
              </a:rPr>
              <a:t>Year 3 and 4</a:t>
            </a:r>
            <a:br>
              <a:rPr lang="en-GB" sz="3600" dirty="0">
                <a:latin typeface="Century Gothic" panose="020B0502020202020204" pitchFamily="34" charset="0"/>
              </a:rPr>
            </a:br>
            <a:br>
              <a:rPr lang="en-GB" dirty="0">
                <a:latin typeface="Century Gothic" panose="020B0502020202020204" pitchFamily="34" charset="0"/>
              </a:rPr>
            </a:br>
            <a:br>
              <a:rPr lang="en-GB"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pic>
        <p:nvPicPr>
          <p:cNvPr id="7" name="Picture 6"/>
          <p:cNvPicPr/>
          <p:nvPr/>
        </p:nvPicPr>
        <p:blipFill>
          <a:blip r:embed="rId2"/>
          <a:stretch>
            <a:fillRect/>
          </a:stretch>
        </p:blipFill>
        <p:spPr>
          <a:xfrm>
            <a:off x="1547664" y="3219971"/>
            <a:ext cx="6048672" cy="3460118"/>
          </a:xfrm>
          <a:prstGeom prst="rect">
            <a:avLst/>
          </a:prstGeom>
        </p:spPr>
      </p:pic>
    </p:spTree>
    <p:extLst>
      <p:ext uri="{BB962C8B-B14F-4D97-AF65-F5344CB8AC3E}">
        <p14:creationId xmlns:p14="http://schemas.microsoft.com/office/powerpoint/2010/main" val="195204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a:bodyPr>
          <a:lstStyle/>
          <a:p>
            <a:r>
              <a:rPr lang="en-GB" sz="2800" dirty="0">
                <a:latin typeface="Century Gothic" panose="020B0502020202020204" pitchFamily="34" charset="0"/>
              </a:rPr>
              <a:t>Our class prayer is based on our school vision.</a:t>
            </a:r>
            <a:br>
              <a:rPr lang="en-GB" sz="2800" dirty="0">
                <a:latin typeface="Century Gothic" panose="020B0502020202020204" pitchFamily="34" charset="0"/>
              </a:rPr>
            </a:br>
            <a:br>
              <a:rPr lang="en-GB" sz="2800" dirty="0">
                <a:latin typeface="Century Gothic" panose="020B0502020202020204" pitchFamily="34" charset="0"/>
              </a:rPr>
            </a:br>
            <a:r>
              <a:rPr lang="en-GB" sz="3200" b="1" dirty="0">
                <a:latin typeface="Century Gothic" panose="020B0502020202020204" pitchFamily="34" charset="0"/>
              </a:rPr>
              <a:t>Dear God,</a:t>
            </a:r>
            <a:br>
              <a:rPr lang="en-GB" sz="3200" b="1" dirty="0">
                <a:latin typeface="Century Gothic" panose="020B0502020202020204" pitchFamily="34" charset="0"/>
              </a:rPr>
            </a:br>
            <a:r>
              <a:rPr lang="en-GB" sz="3200" b="1" dirty="0">
                <a:latin typeface="Century Gothic" panose="020B0502020202020204" pitchFamily="34" charset="0"/>
              </a:rPr>
              <a:t>Please help us to learn for life, achieve our best and grow in faith.</a:t>
            </a:r>
            <a:br>
              <a:rPr lang="en-GB" sz="3200" b="1" dirty="0">
                <a:latin typeface="Century Gothic" panose="020B0502020202020204" pitchFamily="34" charset="0"/>
              </a:rPr>
            </a:br>
            <a:r>
              <a:rPr lang="en-GB" sz="3200" b="1" dirty="0">
                <a:latin typeface="Century Gothic" panose="020B0502020202020204" pitchFamily="34" charset="0"/>
              </a:rPr>
              <a:t>In Jesus’ name.</a:t>
            </a:r>
            <a:br>
              <a:rPr lang="en-GB" sz="3200" b="1" dirty="0">
                <a:latin typeface="Century Gothic" panose="020B0502020202020204" pitchFamily="34" charset="0"/>
              </a:rPr>
            </a:br>
            <a:r>
              <a:rPr lang="en-GB" sz="3200" b="1" dirty="0">
                <a:latin typeface="Century Gothic" panose="020B0502020202020204" pitchFamily="34" charset="0"/>
              </a:rPr>
              <a:t>Amen</a:t>
            </a:r>
          </a:p>
        </p:txBody>
      </p:sp>
    </p:spTree>
    <p:extLst>
      <p:ext uri="{BB962C8B-B14F-4D97-AF65-F5344CB8AC3E}">
        <p14:creationId xmlns:p14="http://schemas.microsoft.com/office/powerpoint/2010/main" val="181969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1D5C-B704-43C3-B29F-93844DE0B43F}"/>
              </a:ext>
            </a:extLst>
          </p:cNvPr>
          <p:cNvSpPr>
            <a:spLocks noGrp="1"/>
          </p:cNvSpPr>
          <p:nvPr>
            <p:ph type="title"/>
          </p:nvPr>
        </p:nvSpPr>
        <p:spPr/>
        <p:txBody>
          <a:bodyPr>
            <a:noAutofit/>
          </a:bodyPr>
          <a:lstStyle/>
          <a:p>
            <a:br>
              <a:rPr lang="en-GB" sz="2800" dirty="0">
                <a:latin typeface="CCW Cursive Writing 6" panose="03050602040000000000" pitchFamily="66" charset="0"/>
              </a:rPr>
            </a:br>
            <a:br>
              <a:rPr lang="en-GB" sz="4000" dirty="0">
                <a:latin typeface="CCW Cursive Writing 6" panose="03050602040000000000" pitchFamily="66" charset="0"/>
              </a:rPr>
            </a:br>
            <a:r>
              <a:rPr lang="en-GB" sz="2800" dirty="0">
                <a:latin typeface="CCW Cursive Writing 6" panose="03050602040000000000" pitchFamily="66" charset="0"/>
              </a:rPr>
              <a:t> </a:t>
            </a:r>
          </a:p>
        </p:txBody>
      </p:sp>
      <p:sp>
        <p:nvSpPr>
          <p:cNvPr id="3" name="Content Placeholder 2"/>
          <p:cNvSpPr>
            <a:spLocks noGrp="1"/>
          </p:cNvSpPr>
          <p:nvPr>
            <p:ph idx="1"/>
          </p:nvPr>
        </p:nvSpPr>
        <p:spPr>
          <a:xfrm>
            <a:off x="457200" y="692696"/>
            <a:ext cx="8229600" cy="5688632"/>
          </a:xfrm>
        </p:spPr>
        <p:txBody>
          <a:bodyPr>
            <a:noAutofit/>
          </a:bodyPr>
          <a:lstStyle/>
          <a:p>
            <a:pPr marL="0" indent="0" algn="ctr">
              <a:buNone/>
            </a:pPr>
            <a:r>
              <a:rPr lang="en-GB" sz="3600" b="1" dirty="0">
                <a:latin typeface="Century Gothic" panose="020B0502020202020204" pitchFamily="34" charset="0"/>
              </a:rPr>
              <a:t>Teaching Staff</a:t>
            </a:r>
            <a:r>
              <a:rPr lang="en-GB" sz="3600" dirty="0">
                <a:latin typeface="Century Gothic" panose="020B0502020202020204" pitchFamily="34" charset="0"/>
              </a:rPr>
              <a:t>:</a:t>
            </a:r>
          </a:p>
          <a:p>
            <a:pPr marL="0" indent="0" algn="ctr">
              <a:buNone/>
            </a:pPr>
            <a:endParaRPr lang="en-GB" sz="2800" dirty="0">
              <a:latin typeface="Century Gothic" panose="020B0502020202020204" pitchFamily="34" charset="0"/>
            </a:endParaRPr>
          </a:p>
          <a:p>
            <a:pPr marL="0" indent="0" algn="ctr">
              <a:buNone/>
            </a:pPr>
            <a:r>
              <a:rPr lang="en-GB" sz="2000" dirty="0">
                <a:latin typeface="Century Gothic" panose="020B0502020202020204" pitchFamily="34" charset="0"/>
              </a:rPr>
              <a:t>Class Teacher</a:t>
            </a:r>
          </a:p>
          <a:p>
            <a:pPr marL="0" indent="0" algn="ctr">
              <a:buNone/>
            </a:pPr>
            <a:r>
              <a:rPr lang="en-GB" sz="2000" dirty="0">
                <a:latin typeface="Century Gothic" panose="020B0502020202020204" pitchFamily="34" charset="0"/>
              </a:rPr>
              <a:t>Ms Goodwin</a:t>
            </a:r>
          </a:p>
          <a:p>
            <a:pPr marL="0" indent="0" algn="ctr">
              <a:buNone/>
            </a:pP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Mrs Gibbons </a:t>
            </a:r>
          </a:p>
          <a:p>
            <a:pPr marL="0" indent="0" algn="ctr">
              <a:buNone/>
            </a:pPr>
            <a:r>
              <a:rPr lang="en-GB" sz="2000" dirty="0">
                <a:latin typeface="Century Gothic" panose="020B0502020202020204" pitchFamily="34" charset="0"/>
              </a:rPr>
              <a:t>TA and Computing Teacher</a:t>
            </a:r>
          </a:p>
          <a:p>
            <a:pPr marL="0" indent="0" algn="ctr">
              <a:buNone/>
            </a:pP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Mrs </a:t>
            </a:r>
            <a:r>
              <a:rPr lang="en-GB" sz="2000" dirty="0" err="1">
                <a:latin typeface="Century Gothic" panose="020B0502020202020204" pitchFamily="34" charset="0"/>
              </a:rPr>
              <a:t>Crossan</a:t>
            </a: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TA and French Teacher</a:t>
            </a:r>
          </a:p>
          <a:p>
            <a:pPr marL="0" indent="0" algn="ctr">
              <a:buNone/>
            </a:pPr>
            <a:endParaRPr lang="en-GB" sz="2400" dirty="0">
              <a:latin typeface="Century Gothic" panose="020B0502020202020204" pitchFamily="34" charset="0"/>
            </a:endParaRPr>
          </a:p>
        </p:txBody>
      </p:sp>
    </p:spTree>
    <p:extLst>
      <p:ext uri="{BB962C8B-B14F-4D97-AF65-F5344CB8AC3E}">
        <p14:creationId xmlns:p14="http://schemas.microsoft.com/office/powerpoint/2010/main" val="218302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Century Gothic" panose="020B0502020202020204" pitchFamily="34" charset="0"/>
              </a:rPr>
              <a:t>Physical Education</a:t>
            </a:r>
            <a:br>
              <a:rPr lang="en-GB" sz="3600" b="1" dirty="0">
                <a:latin typeface="Century Gothic" panose="020B0502020202020204" pitchFamily="34" charset="0"/>
              </a:rPr>
            </a:br>
            <a:endParaRPr lang="en-GB" sz="3600" b="1" dirty="0">
              <a:latin typeface="Century Gothic" panose="020B0502020202020204" pitchFamily="34" charset="0"/>
            </a:endParaRPr>
          </a:p>
        </p:txBody>
      </p:sp>
      <p:sp>
        <p:nvSpPr>
          <p:cNvPr id="3" name="Content Placeholder 2"/>
          <p:cNvSpPr>
            <a:spLocks noGrp="1"/>
          </p:cNvSpPr>
          <p:nvPr>
            <p:ph idx="1"/>
          </p:nvPr>
        </p:nvSpPr>
        <p:spPr>
          <a:xfrm>
            <a:off x="457200" y="764704"/>
            <a:ext cx="8229600" cy="4968552"/>
          </a:xfrm>
        </p:spPr>
        <p:txBody>
          <a:bodyPr>
            <a:normAutofit/>
          </a:bodyPr>
          <a:lstStyle/>
          <a:p>
            <a:pPr marL="0" indent="0" algn="ctr">
              <a:buNone/>
            </a:pPr>
            <a:endParaRPr lang="en-GB" sz="1800" dirty="0">
              <a:latin typeface="Century Gothic" panose="020B0502020202020204" pitchFamily="34" charset="0"/>
            </a:endParaRPr>
          </a:p>
          <a:p>
            <a:pPr algn="ctr"/>
            <a:endParaRPr lang="en-GB" sz="1800" dirty="0">
              <a:latin typeface="Century Gothic" panose="020B0502020202020204" pitchFamily="34" charset="0"/>
            </a:endParaRPr>
          </a:p>
          <a:p>
            <a:pPr marL="0" indent="0" algn="ctr">
              <a:buNone/>
            </a:pPr>
            <a:r>
              <a:rPr lang="en-GB" sz="1800" dirty="0">
                <a:latin typeface="Century Gothic" panose="020B0502020202020204" pitchFamily="34" charset="0"/>
              </a:rPr>
              <a:t>This will usually take place on a Wednesday (indoors) and a Thursday (outdoors).</a:t>
            </a:r>
            <a:endParaRPr lang="en-GB" altLang="en-US" sz="1800" dirty="0">
              <a:latin typeface="Century Gothic" panose="020B0502020202020204" pitchFamily="34" charset="0"/>
            </a:endParaRPr>
          </a:p>
          <a:p>
            <a:pPr marL="0" indent="0" algn="ctr">
              <a:buNone/>
            </a:pPr>
            <a:r>
              <a:rPr lang="en-GB" altLang="en-US" sz="1800" dirty="0">
                <a:latin typeface="Century Gothic" panose="020B0502020202020204" pitchFamily="34" charset="0"/>
              </a:rPr>
              <a:t>A few reminders for PE</a:t>
            </a:r>
          </a:p>
          <a:p>
            <a:pPr marL="0" indent="0" algn="ctr">
              <a:buNone/>
            </a:pPr>
            <a:endParaRPr lang="en-GB" altLang="en-US" sz="1800" dirty="0">
              <a:latin typeface="Century Gothic" panose="020B0502020202020204" pitchFamily="34" charset="0"/>
            </a:endParaRPr>
          </a:p>
          <a:p>
            <a:pPr algn="ctr">
              <a:spcBef>
                <a:spcPct val="0"/>
              </a:spcBef>
              <a:buNone/>
            </a:pPr>
            <a:r>
              <a:rPr lang="en-GB" altLang="en-US" sz="1800" dirty="0">
                <a:latin typeface="Century Gothic" panose="020B0502020202020204" pitchFamily="34" charset="0"/>
              </a:rPr>
              <a:t>No jewellery please -</a:t>
            </a:r>
          </a:p>
          <a:p>
            <a:pPr algn="ctr">
              <a:spcBef>
                <a:spcPct val="0"/>
              </a:spcBef>
              <a:buNone/>
            </a:pPr>
            <a:r>
              <a:rPr lang="en-GB" altLang="en-US" sz="1800" dirty="0">
                <a:latin typeface="Century Gothic" panose="020B0502020202020204" pitchFamily="34" charset="0"/>
              </a:rPr>
              <a:t>this includes necklaces, friendship bracelets etc.</a:t>
            </a:r>
          </a:p>
          <a:p>
            <a:pPr algn="ctr">
              <a:spcBef>
                <a:spcPct val="0"/>
              </a:spcBef>
              <a:buNone/>
            </a:pPr>
            <a:endParaRPr lang="en-GB" altLang="en-US" sz="1800" dirty="0">
              <a:latin typeface="Century Gothic" panose="020B0502020202020204" pitchFamily="34" charset="0"/>
            </a:endParaRPr>
          </a:p>
          <a:p>
            <a:pPr algn="ctr">
              <a:spcBef>
                <a:spcPct val="0"/>
              </a:spcBef>
              <a:buNone/>
            </a:pPr>
            <a:r>
              <a:rPr lang="en-GB" altLang="en-US" sz="1800" dirty="0">
                <a:latin typeface="Century Gothic" panose="020B0502020202020204" pitchFamily="34" charset="0"/>
              </a:rPr>
              <a:t>Earrings should be removed completely and only covered with tape in exceptional circumstances e.g. they are new piercings.</a:t>
            </a:r>
          </a:p>
          <a:p>
            <a:pPr algn="ctr">
              <a:spcBef>
                <a:spcPct val="0"/>
              </a:spcBef>
              <a:buNone/>
            </a:pPr>
            <a:endParaRPr lang="en-GB" altLang="en-US" sz="1800" dirty="0">
              <a:latin typeface="Century Gothic" panose="020B0502020202020204" pitchFamily="34" charset="0"/>
            </a:endParaRPr>
          </a:p>
          <a:p>
            <a:pPr algn="ctr">
              <a:spcBef>
                <a:spcPct val="0"/>
              </a:spcBef>
              <a:buNone/>
            </a:pPr>
            <a:r>
              <a:rPr lang="en-GB" altLang="en-US" sz="1800" dirty="0">
                <a:latin typeface="Century Gothic" panose="020B0502020202020204" pitchFamily="34" charset="0"/>
              </a:rPr>
              <a:t>Long hair should be tied back.</a:t>
            </a:r>
          </a:p>
          <a:p>
            <a:pPr algn="ctr">
              <a:spcBef>
                <a:spcPct val="0"/>
              </a:spcBef>
              <a:buNone/>
            </a:pPr>
            <a:endParaRPr lang="en-GB" altLang="en-US" sz="1800" dirty="0">
              <a:latin typeface="Century Gothic" panose="020B0502020202020204" pitchFamily="34" charset="0"/>
            </a:endParaRPr>
          </a:p>
          <a:p>
            <a:pPr algn="ctr">
              <a:spcBef>
                <a:spcPct val="0"/>
              </a:spcBef>
              <a:buNone/>
            </a:pPr>
            <a:r>
              <a:rPr lang="en-GB" altLang="en-US" sz="1800" dirty="0">
                <a:latin typeface="Century Gothic" panose="020B0502020202020204" pitchFamily="34" charset="0"/>
              </a:rPr>
              <a:t>Please come to school dressed in your PE kit.</a:t>
            </a:r>
          </a:p>
          <a:p>
            <a:pPr marL="0" indent="0" algn="ctr">
              <a:buNone/>
            </a:pPr>
            <a:endParaRPr lang="en-GB" altLang="en-US" sz="1800" dirty="0">
              <a:latin typeface="Century Gothic" panose="020B0502020202020204" pitchFamily="34" charset="0"/>
            </a:endParaRPr>
          </a:p>
          <a:p>
            <a:pPr marL="0" indent="0" algn="ctr">
              <a:buNone/>
            </a:pPr>
            <a:endParaRPr lang="en-GB" sz="1800" dirty="0">
              <a:latin typeface="Century Gothic" panose="020B0502020202020204" pitchFamily="34" charset="0"/>
            </a:endParaRPr>
          </a:p>
          <a:p>
            <a:pPr marL="0" indent="0" algn="ctr">
              <a:buNone/>
            </a:pPr>
            <a:endParaRPr lang="en-GB" sz="1800" dirty="0">
              <a:latin typeface="Century Gothic" panose="020B0502020202020204" pitchFamily="34" charset="0"/>
            </a:endParaRPr>
          </a:p>
        </p:txBody>
      </p:sp>
      <p:pic>
        <p:nvPicPr>
          <p:cNvPr id="4" name="Picture 3" descr="C:\Users\Jonathan\AppData\Local\Microsoft\Windows\INetCache\IE\V2Q286SK\Playful-Stick-Figure-Kids[1].png">
            <a:extLst>
              <a:ext uri="{FF2B5EF4-FFF2-40B4-BE49-F238E27FC236}">
                <a16:creationId xmlns:a16="http://schemas.microsoft.com/office/drawing/2014/main" id="{E8301225-1E42-47D6-B357-4FE143713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445224"/>
            <a:ext cx="1512168" cy="1152128"/>
          </a:xfrm>
          <a:prstGeom prst="rect">
            <a:avLst/>
          </a:prstGeom>
          <a:noFill/>
          <a:ln>
            <a:noFill/>
          </a:ln>
        </p:spPr>
      </p:pic>
    </p:spTree>
    <p:extLst>
      <p:ext uri="{BB962C8B-B14F-4D97-AF65-F5344CB8AC3E}">
        <p14:creationId xmlns:p14="http://schemas.microsoft.com/office/powerpoint/2010/main" val="41176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r>
              <a:rPr lang="en-GB" sz="3600" b="1" dirty="0">
                <a:latin typeface="Century Gothic" panose="020B0502020202020204" pitchFamily="34" charset="0"/>
              </a:rPr>
              <a:t>Classroom Routines</a:t>
            </a: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endParaRPr lang="en-GB" dirty="0">
              <a:latin typeface="CCW Cursive Writing 6" panose="03050602040000000000" pitchFamily="66" charset="0"/>
            </a:endParaRPr>
          </a:p>
        </p:txBody>
      </p:sp>
      <p:sp>
        <p:nvSpPr>
          <p:cNvPr id="3" name="Content Placeholder 2"/>
          <p:cNvSpPr>
            <a:spLocks noGrp="1"/>
          </p:cNvSpPr>
          <p:nvPr>
            <p:ph idx="1"/>
          </p:nvPr>
        </p:nvSpPr>
        <p:spPr>
          <a:xfrm>
            <a:off x="457200" y="1196751"/>
            <a:ext cx="8229600" cy="5516075"/>
          </a:xfrm>
        </p:spPr>
        <p:txBody>
          <a:bodyPr>
            <a:normAutofit fontScale="85000" lnSpcReduction="10000"/>
          </a:bodyPr>
          <a:lstStyle/>
          <a:p>
            <a:r>
              <a:rPr lang="en-GB" dirty="0">
                <a:latin typeface="Century Gothic" panose="020B0502020202020204" pitchFamily="34" charset="0"/>
              </a:rPr>
              <a:t>Water bottle - to be brought to school at the start of the week and kept in school until Friday.</a:t>
            </a:r>
            <a:br>
              <a:rPr lang="en-GB" dirty="0">
                <a:latin typeface="Century Gothic" panose="020B0502020202020204" pitchFamily="34" charset="0"/>
              </a:rPr>
            </a:br>
            <a:endParaRPr lang="en-GB" dirty="0">
              <a:latin typeface="Century Gothic" panose="020B0502020202020204" pitchFamily="34" charset="0"/>
            </a:endParaRPr>
          </a:p>
          <a:p>
            <a:r>
              <a:rPr lang="en-GB" dirty="0">
                <a:latin typeface="Century Gothic" panose="020B0502020202020204" pitchFamily="34" charset="0"/>
              </a:rPr>
              <a:t>Pick Up - Please inform the office if someone different is picking up your child. </a:t>
            </a:r>
          </a:p>
          <a:p>
            <a:endParaRPr lang="en-GB" dirty="0">
              <a:latin typeface="Century Gothic" panose="020B0502020202020204" pitchFamily="34" charset="0"/>
            </a:endParaRPr>
          </a:p>
          <a:p>
            <a:r>
              <a:rPr lang="en-GB" dirty="0">
                <a:latin typeface="Century Gothic" panose="020B0502020202020204" pitchFamily="34" charset="0"/>
              </a:rPr>
              <a:t>Behaviour - We reward positive learning and behaviour with a token. The children can choose which reward box they would like to put their token in and at the end of every half term we count the tokens and the whole school celebrates with the reward.  </a:t>
            </a:r>
          </a:p>
        </p:txBody>
      </p:sp>
      <p:pic>
        <p:nvPicPr>
          <p:cNvPr id="7" name="Picture 6" descr="C:\Users\Jonathan\AppData\Local\Microsoft\Windows\INetCache\IE\TWP9SE1I\6813883350_25c9c458c5_z[1].jpg">
            <a:extLst>
              <a:ext uri="{FF2B5EF4-FFF2-40B4-BE49-F238E27FC236}">
                <a16:creationId xmlns:a16="http://schemas.microsoft.com/office/drawing/2014/main" id="{11B04B16-9669-4164-9051-D14E1E64D8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91188"/>
            <a:ext cx="980450" cy="984508"/>
          </a:xfrm>
          <a:prstGeom prst="rect">
            <a:avLst/>
          </a:prstGeom>
          <a:noFill/>
          <a:ln>
            <a:noFill/>
          </a:ln>
        </p:spPr>
      </p:pic>
    </p:spTree>
    <p:extLst>
      <p:ext uri="{BB962C8B-B14F-4D97-AF65-F5344CB8AC3E}">
        <p14:creationId xmlns:p14="http://schemas.microsoft.com/office/powerpoint/2010/main" val="406288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982663" y="457200"/>
            <a:ext cx="7704137" cy="1981200"/>
          </a:xfrm>
        </p:spPr>
        <p:txBody>
          <a:bodyPr wrap="square" numCol="1" anchorCtr="0" compatLnSpc="1">
            <a:prstTxWarp prst="textNoShape">
              <a:avLst/>
            </a:prstTxWarp>
          </a:bodyPr>
          <a:lstStyle/>
          <a:p>
            <a:pPr eaLnBrk="1" hangingPunct="1"/>
            <a:r>
              <a:rPr lang="en-GB" altLang="en-US" cap="none" dirty="0">
                <a:latin typeface="Century Gothic" panose="020B0502020202020204" pitchFamily="34" charset="0"/>
              </a:rPr>
              <a:t>Expectations in </a:t>
            </a:r>
            <a:br>
              <a:rPr lang="en-GB" altLang="en-US" cap="none" dirty="0">
                <a:latin typeface="Century Gothic" panose="020B0502020202020204" pitchFamily="34" charset="0"/>
              </a:rPr>
            </a:br>
            <a:r>
              <a:rPr lang="en-GB" altLang="en-US" cap="none" dirty="0">
                <a:latin typeface="Century Gothic" panose="020B0502020202020204" pitchFamily="34" charset="0"/>
              </a:rPr>
              <a:t>Year 3 and 4</a:t>
            </a:r>
          </a:p>
        </p:txBody>
      </p:sp>
      <p:sp>
        <p:nvSpPr>
          <p:cNvPr id="24579" name="Text Box 4"/>
          <p:cNvSpPr txBox="1">
            <a:spLocks noChangeArrowheads="1"/>
          </p:cNvSpPr>
          <p:nvPr/>
        </p:nvSpPr>
        <p:spPr bwMode="auto">
          <a:xfrm>
            <a:off x="643731" y="2348880"/>
            <a:ext cx="8382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GB" altLang="en-US" sz="1800" dirty="0">
                <a:latin typeface="Century Gothic" panose="020B0502020202020204" pitchFamily="34" charset="0"/>
              </a:rPr>
              <a:t>Please try to read every day for at least 15 – 20 minutes.  If your child isn’t keen to do this, please do read to them or share a book together and discuss the content. </a:t>
            </a:r>
          </a:p>
          <a:p>
            <a:pPr eaLnBrk="1" hangingPunct="1">
              <a:lnSpc>
                <a:spcPct val="100000"/>
              </a:lnSpc>
              <a:spcBef>
                <a:spcPct val="0"/>
              </a:spcBef>
              <a:buClrTx/>
              <a:buFontTx/>
              <a:buNone/>
            </a:pPr>
            <a:r>
              <a:rPr lang="en-GB" altLang="en-US" sz="1800" dirty="0">
                <a:latin typeface="Century Gothic" panose="020B0502020202020204" pitchFamily="34" charset="0"/>
              </a:rPr>
              <a:t> </a:t>
            </a:r>
          </a:p>
          <a:p>
            <a:pPr eaLnBrk="1" hangingPunct="1">
              <a:lnSpc>
                <a:spcPct val="100000"/>
              </a:lnSpc>
              <a:spcBef>
                <a:spcPct val="0"/>
              </a:spcBef>
              <a:buClrTx/>
              <a:buFontTx/>
              <a:buNone/>
            </a:pPr>
            <a:r>
              <a:rPr lang="en-GB" altLang="en-US" sz="1800" dirty="0">
                <a:latin typeface="Century Gothic" panose="020B0502020202020204" pitchFamily="34" charset="0"/>
              </a:rPr>
              <a:t>Please practise your multiplication facts by using TT Rockstars for ten minutes at least three times a week.</a:t>
            </a:r>
          </a:p>
          <a:p>
            <a:pPr eaLnBrk="1" hangingPunct="1">
              <a:lnSpc>
                <a:spcPct val="100000"/>
              </a:lnSpc>
              <a:spcBef>
                <a:spcPct val="0"/>
              </a:spcBef>
              <a:buClrTx/>
              <a:buFontTx/>
              <a:buNone/>
            </a:pPr>
            <a:endParaRPr lang="en-GB" altLang="en-US" sz="1800" dirty="0">
              <a:latin typeface="Century Gothic" panose="020B0502020202020204" pitchFamily="34" charset="0"/>
            </a:endParaRPr>
          </a:p>
        </p:txBody>
      </p:sp>
    </p:spTree>
    <p:extLst>
      <p:ext uri="{BB962C8B-B14F-4D97-AF65-F5344CB8AC3E}">
        <p14:creationId xmlns:p14="http://schemas.microsoft.com/office/powerpoint/2010/main" val="9989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r>
              <a:rPr lang="en-GB" sz="2800" dirty="0">
                <a:latin typeface="Century Gothic" panose="020B0502020202020204" pitchFamily="34" charset="0"/>
              </a:rPr>
              <a:t>The Curriculum Map, which informs you of our learning each half term, will be emailed to you.</a:t>
            </a:r>
          </a:p>
        </p:txBody>
      </p:sp>
    </p:spTree>
    <p:extLst>
      <p:ext uri="{BB962C8B-B14F-4D97-AF65-F5344CB8AC3E}">
        <p14:creationId xmlns:p14="http://schemas.microsoft.com/office/powerpoint/2010/main" val="381781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337</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CCW Cursive Writing 6</vt:lpstr>
      <vt:lpstr>Century Gothic</vt:lpstr>
      <vt:lpstr>Office Theme</vt:lpstr>
      <vt:lpstr>Welcome to  Kandinsky Class!  Year 3 and 4    </vt:lpstr>
      <vt:lpstr>Our class prayer is based on our school vision.  Dear God, Please help us to learn for life, achieve our best and grow in faith. In Jesus’ name. Amen</vt:lpstr>
      <vt:lpstr>   </vt:lpstr>
      <vt:lpstr>Physical Education </vt:lpstr>
      <vt:lpstr>     Classroom Routines     </vt:lpstr>
      <vt:lpstr>Expectations in  Year 3 and 4</vt:lpstr>
      <vt:lpstr>The Curriculum Map, which informs you of our learning each half term, will be emailed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Gogh Class</dc:title>
  <dc:creator>Jonathan wilcock</dc:creator>
  <cp:lastModifiedBy>GOODWIN Esther</cp:lastModifiedBy>
  <cp:revision>60</cp:revision>
  <dcterms:created xsi:type="dcterms:W3CDTF">2017-09-07T17:52:13Z</dcterms:created>
  <dcterms:modified xsi:type="dcterms:W3CDTF">2025-09-10T15:19:43Z</dcterms:modified>
</cp:coreProperties>
</file>