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71" r:id="rId5"/>
    <p:sldId id="261" r:id="rId6"/>
    <p:sldId id="262" r:id="rId7"/>
    <p:sldId id="268"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93" autoAdjust="0"/>
    <p:restoredTop sz="94660"/>
  </p:normalViewPr>
  <p:slideViewPr>
    <p:cSldViewPr snapToGrid="0">
      <p:cViewPr varScale="1">
        <p:scale>
          <a:sx n="68" d="100"/>
          <a:sy n="68" d="100"/>
        </p:scale>
        <p:origin x="66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9/1/2026</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9/1/2026</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 y="346509"/>
            <a:ext cx="11781593" cy="6217919"/>
          </a:xfrm>
        </p:spPr>
        <p:txBody>
          <a:bodyPr>
            <a:normAutofit fontScale="90000"/>
          </a:bodyPr>
          <a:lstStyle/>
          <a:p>
            <a:pPr algn="ctr"/>
            <a:r>
              <a:rPr lang="en-GB" sz="8000" dirty="0">
                <a:latin typeface="Arial Rounded MT Bold" panose="020F0704030504030204" pitchFamily="34" charset="0"/>
              </a:rPr>
              <a:t/>
            </a:r>
            <a:br>
              <a:rPr lang="en-GB" sz="8000" dirty="0">
                <a:latin typeface="Arial Rounded MT Bold" panose="020F0704030504030204" pitchFamily="34" charset="0"/>
              </a:rPr>
            </a:br>
            <a:r>
              <a:rPr lang="en-GB" sz="8000" dirty="0">
                <a:latin typeface="Arial Rounded MT Bold" panose="020F0704030504030204" pitchFamily="34" charset="0"/>
              </a:rPr>
              <a:t/>
            </a:r>
            <a:br>
              <a:rPr lang="en-GB" sz="8000" dirty="0">
                <a:latin typeface="Arial Rounded MT Bold" panose="020F0704030504030204" pitchFamily="34" charset="0"/>
              </a:rPr>
            </a:br>
            <a:r>
              <a:rPr lang="en-GB" sz="8000" dirty="0">
                <a:latin typeface="Arial Rounded MT Bold" panose="020F0704030504030204" pitchFamily="34" charset="0"/>
              </a:rPr>
              <a:t/>
            </a:r>
            <a:br>
              <a:rPr lang="en-GB" sz="8000" dirty="0">
                <a:latin typeface="Arial Rounded MT Bold" panose="020F0704030504030204" pitchFamily="34" charset="0"/>
              </a:rPr>
            </a:br>
            <a:r>
              <a:rPr lang="en-GB" sz="8000" dirty="0">
                <a:latin typeface="Arial Rounded MT Bold" panose="020F0704030504030204" pitchFamily="34" charset="0"/>
              </a:rPr>
              <a:t/>
            </a:r>
            <a:br>
              <a:rPr lang="en-GB" sz="8000" dirty="0">
                <a:latin typeface="Arial Rounded MT Bold" panose="020F0704030504030204" pitchFamily="34" charset="0"/>
              </a:rPr>
            </a:br>
            <a:r>
              <a:rPr lang="en-GB" sz="8000" dirty="0">
                <a:latin typeface="Arial Rounded MT Bold" panose="020F0704030504030204" pitchFamily="34" charset="0"/>
              </a:rPr>
              <a:t/>
            </a:r>
            <a:br>
              <a:rPr lang="en-GB" sz="8000" dirty="0">
                <a:latin typeface="Arial Rounded MT Bold" panose="020F0704030504030204" pitchFamily="34" charset="0"/>
              </a:rPr>
            </a:br>
            <a:r>
              <a:rPr lang="en-GB" sz="8000" dirty="0">
                <a:latin typeface="Arial Rounded MT Bold" panose="020F0704030504030204" pitchFamily="34" charset="0"/>
              </a:rPr>
              <a:t/>
            </a:r>
            <a:br>
              <a:rPr lang="en-GB" sz="8000" dirty="0">
                <a:latin typeface="Arial Rounded MT Bold" panose="020F0704030504030204" pitchFamily="34" charset="0"/>
              </a:rPr>
            </a:br>
            <a:r>
              <a:rPr lang="en-GB" sz="8000" dirty="0">
                <a:latin typeface="Arial Rounded MT Bold" panose="020F0704030504030204" pitchFamily="34" charset="0"/>
              </a:rPr>
              <a:t/>
            </a:r>
            <a:br>
              <a:rPr lang="en-GB" sz="8000" dirty="0">
                <a:latin typeface="Arial Rounded MT Bold" panose="020F0704030504030204" pitchFamily="34" charset="0"/>
              </a:rPr>
            </a:br>
            <a:r>
              <a:rPr lang="en-GB" sz="8000" dirty="0">
                <a:latin typeface="Arial Rounded MT Bold" panose="020F0704030504030204" pitchFamily="34" charset="0"/>
              </a:rPr>
              <a:t/>
            </a:r>
            <a:br>
              <a:rPr lang="en-GB" sz="8000" dirty="0">
                <a:latin typeface="Arial Rounded MT Bold" panose="020F0704030504030204" pitchFamily="34" charset="0"/>
              </a:rPr>
            </a:br>
            <a:r>
              <a:rPr lang="en-GB" sz="8000" dirty="0">
                <a:latin typeface="Arial Rounded MT Bold" panose="020F0704030504030204" pitchFamily="34" charset="0"/>
              </a:rPr>
              <a:t>welcome to </a:t>
            </a:r>
            <a:br>
              <a:rPr lang="en-GB" sz="8000" dirty="0">
                <a:latin typeface="Arial Rounded MT Bold" panose="020F0704030504030204" pitchFamily="34" charset="0"/>
              </a:rPr>
            </a:br>
            <a:r>
              <a:rPr lang="en-GB" sz="8000" dirty="0">
                <a:latin typeface="Arial Rounded MT Bold" panose="020F0704030504030204" pitchFamily="34" charset="0"/>
              </a:rPr>
              <a:t>Picasso CLASS</a:t>
            </a:r>
            <a:br>
              <a:rPr lang="en-GB" sz="8000" dirty="0">
                <a:latin typeface="Arial Rounded MT Bold" panose="020F0704030504030204" pitchFamily="34" charset="0"/>
              </a:rPr>
            </a:br>
            <a:r>
              <a:rPr lang="en-GB" sz="6000" dirty="0">
                <a:latin typeface="Arial Rounded MT Bold" panose="020F0704030504030204" pitchFamily="34" charset="0"/>
              </a:rPr>
              <a:t>Year 5/6 -  </a:t>
            </a:r>
            <a:r>
              <a:rPr lang="en-GB" sz="6000" dirty="0" smtClean="0">
                <a:latin typeface="Arial Rounded MT Bold" panose="020F0704030504030204" pitchFamily="34" charset="0"/>
              </a:rPr>
              <a:t>2026/27</a:t>
            </a:r>
            <a:r>
              <a:rPr lang="en-GB" sz="6000" dirty="0">
                <a:latin typeface="Arial Rounded MT Bold" panose="020F0704030504030204" pitchFamily="34" charset="0"/>
              </a:rPr>
              <a:t/>
            </a:r>
            <a:br>
              <a:rPr lang="en-GB" sz="6000" dirty="0">
                <a:latin typeface="Arial Rounded MT Bold" panose="020F0704030504030204" pitchFamily="34" charset="0"/>
              </a:rPr>
            </a:br>
            <a:r>
              <a:rPr lang="en-GB" sz="6000" dirty="0">
                <a:latin typeface="Arial Rounded MT Bold" panose="020F0704030504030204" pitchFamily="34" charset="0"/>
              </a:rPr>
              <a:t/>
            </a:r>
            <a:br>
              <a:rPr lang="en-GB" sz="6000" dirty="0">
                <a:latin typeface="Arial Rounded MT Bold" panose="020F0704030504030204" pitchFamily="34" charset="0"/>
              </a:rPr>
            </a:br>
            <a:r>
              <a:rPr lang="en-GB" sz="2700" dirty="0">
                <a:latin typeface="Arial Rounded MT Bold" panose="020F0704030504030204" pitchFamily="34" charset="0"/>
              </a:rPr>
              <a:t>The PICASSO teaching TEAM</a:t>
            </a:r>
            <a:r>
              <a:rPr lang="en-GB" sz="8000" dirty="0">
                <a:latin typeface="Arial Rounded MT Bold" panose="020F0704030504030204" pitchFamily="34" charset="0"/>
              </a:rPr>
              <a:t/>
            </a:r>
            <a:br>
              <a:rPr lang="en-GB" sz="8000" dirty="0">
                <a:latin typeface="Arial Rounded MT Bold" panose="020F0704030504030204" pitchFamily="34" charset="0"/>
              </a:rPr>
            </a:br>
            <a:r>
              <a:rPr lang="en-GB" sz="3600" dirty="0">
                <a:latin typeface="Arial Rounded MT Bold" panose="020F0704030504030204" pitchFamily="34" charset="0"/>
              </a:rPr>
              <a:t>Mrs </a:t>
            </a:r>
            <a:r>
              <a:rPr lang="en-GB" sz="3600" dirty="0" smtClean="0">
                <a:latin typeface="Arial Rounded MT Bold" panose="020F0704030504030204" pitchFamily="34" charset="0"/>
              </a:rPr>
              <a:t>Hawthorne and Mrs </a:t>
            </a:r>
            <a:r>
              <a:rPr lang="en-GB" sz="3600" dirty="0" err="1" smtClean="0">
                <a:latin typeface="Arial Rounded MT Bold" panose="020F0704030504030204" pitchFamily="34" charset="0"/>
              </a:rPr>
              <a:t>Mccabe</a:t>
            </a:r>
            <a:endParaRPr lang="en-GB" sz="3600" dirty="0">
              <a:latin typeface="Arial Rounded MT Bold" panose="020F0704030504030204" pitchFamily="34" charset="0"/>
            </a:endParaRPr>
          </a:p>
        </p:txBody>
      </p:sp>
    </p:spTree>
    <p:extLst>
      <p:ext uri="{BB962C8B-B14F-4D97-AF65-F5344CB8AC3E}">
        <p14:creationId xmlns:p14="http://schemas.microsoft.com/office/powerpoint/2010/main" val="1203247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131425" cy="1041400"/>
          </a:xfrm>
        </p:spPr>
        <p:txBody>
          <a:bodyPr>
            <a:normAutofit fontScale="90000"/>
          </a:bodyPr>
          <a:lstStyle/>
          <a:p>
            <a:pPr algn="ctr"/>
            <a:r>
              <a:rPr lang="en-GB" sz="4900" dirty="0">
                <a:latin typeface="Arial Rounded MT Bold" panose="020F0704030504030204" pitchFamily="34" charset="0"/>
              </a:rPr>
              <a:t>Our CLASS PRAYER</a:t>
            </a:r>
            <a:r>
              <a:rPr lang="en-GB" dirty="0">
                <a:latin typeface="Arial Rounded MT Bold" panose="020F0704030504030204" pitchFamily="34" charset="0"/>
              </a:rPr>
              <a:t/>
            </a:r>
            <a:br>
              <a:rPr lang="en-GB" dirty="0">
                <a:latin typeface="Arial Rounded MT Bold" panose="020F0704030504030204" pitchFamily="34" charset="0"/>
              </a:rPr>
            </a:br>
            <a:endParaRPr lang="en-GB" dirty="0">
              <a:latin typeface="Arial Rounded MT Bold" panose="020F0704030504030204" pitchFamily="34" charset="0"/>
            </a:endParaRPr>
          </a:p>
        </p:txBody>
      </p:sp>
      <p:sp>
        <p:nvSpPr>
          <p:cNvPr id="3" name="Content Placeholder 2"/>
          <p:cNvSpPr>
            <a:spLocks noGrp="1"/>
          </p:cNvSpPr>
          <p:nvPr>
            <p:ph idx="1"/>
          </p:nvPr>
        </p:nvSpPr>
        <p:spPr>
          <a:xfrm>
            <a:off x="336884" y="1514764"/>
            <a:ext cx="11357811" cy="4435276"/>
          </a:xfrm>
        </p:spPr>
        <p:txBody>
          <a:bodyPr>
            <a:noAutofit/>
          </a:bodyPr>
          <a:lstStyle/>
          <a:p>
            <a:pPr marL="0" lvl="0" indent="0" algn="ctr" fontAlgn="base">
              <a:spcBef>
                <a:spcPct val="0"/>
              </a:spcBef>
              <a:spcAft>
                <a:spcPct val="0"/>
              </a:spcAft>
              <a:buClrTx/>
              <a:buSzTx/>
              <a:buNone/>
            </a:pPr>
            <a:r>
              <a:rPr lang="en-US" altLang="en-US" sz="3600" dirty="0">
                <a:latin typeface="Arial Rounded MT Bold" panose="020F0704030504030204" pitchFamily="34" charset="0"/>
              </a:rPr>
              <a:t>Dear God,</a:t>
            </a: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r>
              <a:rPr lang="en-US" altLang="en-US" sz="3600" dirty="0">
                <a:latin typeface="Arial Rounded MT Bold" panose="020F0704030504030204" pitchFamily="34" charset="0"/>
              </a:rPr>
              <a:t>Please help us together,</a:t>
            </a:r>
          </a:p>
          <a:p>
            <a:pPr marL="0" lvl="0" indent="0" algn="ctr" fontAlgn="base">
              <a:spcBef>
                <a:spcPct val="0"/>
              </a:spcBef>
              <a:spcAft>
                <a:spcPct val="0"/>
              </a:spcAft>
              <a:buClrTx/>
              <a:buSzTx/>
              <a:buNone/>
            </a:pPr>
            <a:r>
              <a:rPr lang="en-US" altLang="en-US" sz="3600" dirty="0">
                <a:latin typeface="Arial Rounded MT Bold" panose="020F0704030504030204" pitchFamily="34" charset="0"/>
              </a:rPr>
              <a:t> to learn for life,</a:t>
            </a:r>
          </a:p>
          <a:p>
            <a:pPr marL="0" lvl="0" indent="0" algn="ctr" fontAlgn="base">
              <a:spcBef>
                <a:spcPct val="0"/>
              </a:spcBef>
              <a:spcAft>
                <a:spcPct val="0"/>
              </a:spcAft>
              <a:buClrTx/>
              <a:buSzTx/>
              <a:buNone/>
            </a:pPr>
            <a:r>
              <a:rPr lang="en-US" altLang="en-US" sz="3600" dirty="0">
                <a:latin typeface="Arial Rounded MT Bold" panose="020F0704030504030204" pitchFamily="34" charset="0"/>
              </a:rPr>
              <a:t> achieve our best</a:t>
            </a:r>
          </a:p>
          <a:p>
            <a:pPr marL="0" lvl="0" indent="0" algn="ctr" fontAlgn="base">
              <a:spcBef>
                <a:spcPct val="0"/>
              </a:spcBef>
              <a:spcAft>
                <a:spcPct val="0"/>
              </a:spcAft>
              <a:buClrTx/>
              <a:buSzTx/>
              <a:buNone/>
            </a:pPr>
            <a:r>
              <a:rPr lang="en-US" altLang="en-US" sz="3600" dirty="0">
                <a:latin typeface="Arial Rounded MT Bold" panose="020F0704030504030204" pitchFamily="34" charset="0"/>
              </a:rPr>
              <a:t> and grow in faith.</a:t>
            </a:r>
          </a:p>
          <a:p>
            <a:pPr marL="0" lvl="0" indent="0" algn="ctr" fontAlgn="base">
              <a:spcBef>
                <a:spcPct val="0"/>
              </a:spcBef>
              <a:spcAft>
                <a:spcPct val="0"/>
              </a:spcAft>
              <a:buClrTx/>
              <a:buSzTx/>
              <a:buNone/>
            </a:pPr>
            <a:r>
              <a:rPr lang="en-US" altLang="en-US" sz="3600" dirty="0">
                <a:latin typeface="Arial Rounded MT Bold" panose="020F0704030504030204" pitchFamily="34" charset="0"/>
              </a:rPr>
              <a:t>In Jesus’ </a:t>
            </a:r>
            <a:r>
              <a:rPr lang="en-US" altLang="en-US" sz="3600" dirty="0" smtClean="0">
                <a:latin typeface="Arial Rounded MT Bold" panose="020F0704030504030204" pitchFamily="34" charset="0"/>
              </a:rPr>
              <a:t>name.</a:t>
            </a: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endParaRPr lang="en-US" altLang="en-US" sz="3600" dirty="0">
              <a:latin typeface="Arial Rounded MT Bold" panose="020F0704030504030204" pitchFamily="34" charset="0"/>
            </a:endParaRPr>
          </a:p>
          <a:p>
            <a:pPr marL="0" lvl="0" indent="0" algn="ctr" fontAlgn="base">
              <a:spcBef>
                <a:spcPct val="0"/>
              </a:spcBef>
              <a:spcAft>
                <a:spcPct val="0"/>
              </a:spcAft>
              <a:buClrTx/>
              <a:buSzTx/>
              <a:buNone/>
            </a:pPr>
            <a:r>
              <a:rPr lang="en-US" altLang="en-US" sz="3600" dirty="0">
                <a:latin typeface="Arial Rounded MT Bold" panose="020F0704030504030204" pitchFamily="34" charset="0"/>
              </a:rPr>
              <a:t>Amen</a:t>
            </a:r>
          </a:p>
          <a:p>
            <a:pPr marL="0" lvl="0" indent="0" fontAlgn="base">
              <a:spcBef>
                <a:spcPct val="0"/>
              </a:spcBef>
              <a:spcAft>
                <a:spcPct val="0"/>
              </a:spcAft>
              <a:buClrTx/>
              <a:buSzTx/>
              <a:buNone/>
            </a:pPr>
            <a:endParaRPr lang="en-GB" altLang="en-US" sz="3600" dirty="0">
              <a:latin typeface="Arial Rounded MT Bold" panose="020F0704030504030204" pitchFamily="34" charset="0"/>
            </a:endParaRPr>
          </a:p>
          <a:p>
            <a:pPr marL="0" lvl="0" indent="0" fontAlgn="base">
              <a:spcBef>
                <a:spcPct val="0"/>
              </a:spcBef>
              <a:spcAft>
                <a:spcPct val="0"/>
              </a:spcAft>
              <a:buClrTx/>
              <a:buSzTx/>
              <a:buNone/>
            </a:pPr>
            <a:endParaRPr lang="en-GB" altLang="en-US" sz="3600" dirty="0">
              <a:latin typeface="Arial Rounded MT Bold" panose="020F0704030504030204" pitchFamily="34" charset="0"/>
            </a:endParaRPr>
          </a:p>
          <a:p>
            <a:pPr marL="0" lvl="0" indent="0" fontAlgn="base">
              <a:spcBef>
                <a:spcPct val="0"/>
              </a:spcBef>
              <a:spcAft>
                <a:spcPct val="0"/>
              </a:spcAft>
              <a:buClrTx/>
              <a:buSzTx/>
              <a:buNone/>
            </a:pPr>
            <a:endParaRPr lang="en-GB" altLang="en-US" sz="3600" dirty="0">
              <a:latin typeface="Arial Rounded MT Bold" panose="020F0704030504030204" pitchFamily="34" charset="0"/>
            </a:endParaRPr>
          </a:p>
          <a:p>
            <a:pPr marL="0" lvl="0" indent="0" fontAlgn="base">
              <a:spcBef>
                <a:spcPct val="0"/>
              </a:spcBef>
              <a:spcAft>
                <a:spcPct val="0"/>
              </a:spcAft>
              <a:buClrTx/>
              <a:buSzTx/>
              <a:buNone/>
            </a:pPr>
            <a:endParaRPr lang="en-GB" altLang="en-US" sz="3600" dirty="0">
              <a:latin typeface="Arial Rounded MT Bold" panose="020F0704030504030204" pitchFamily="34" charset="0"/>
            </a:endParaRPr>
          </a:p>
          <a:p>
            <a:pPr marL="0" lvl="0" indent="0" fontAlgn="base">
              <a:spcBef>
                <a:spcPct val="0"/>
              </a:spcBef>
              <a:spcAft>
                <a:spcPct val="0"/>
              </a:spcAft>
              <a:buClrTx/>
              <a:buSzTx/>
              <a:buNone/>
            </a:pPr>
            <a:endParaRPr lang="en-GB" altLang="en-US" sz="3600" dirty="0">
              <a:latin typeface="Arial Rounded MT Bold" panose="020F0704030504030204" pitchFamily="34" charset="0"/>
            </a:endParaRPr>
          </a:p>
          <a:p>
            <a:pPr marL="0" lvl="0" indent="0" fontAlgn="base">
              <a:spcBef>
                <a:spcPct val="0"/>
              </a:spcBef>
              <a:spcAft>
                <a:spcPct val="0"/>
              </a:spcAft>
              <a:buClrTx/>
              <a:buSzTx/>
              <a:buNone/>
            </a:pPr>
            <a:endParaRPr lang="en-US" altLang="en-US" sz="3600" dirty="0">
              <a:latin typeface="Arial Rounded MT Bold" panose="020F0704030504030204" pitchFamily="34" charset="0"/>
            </a:endParaRPr>
          </a:p>
          <a:p>
            <a:pPr marL="0" lvl="0" indent="0" fontAlgn="base">
              <a:spcBef>
                <a:spcPct val="0"/>
              </a:spcBef>
              <a:spcAft>
                <a:spcPct val="0"/>
              </a:spcAft>
              <a:buClrTx/>
              <a:buSzTx/>
              <a:buNone/>
            </a:pPr>
            <a:r>
              <a:rPr lang="en-US" altLang="en-US" sz="3600" baseline="30000" dirty="0">
                <a:latin typeface="Arial Rounded MT Bold" panose="020F0704030504030204" pitchFamily="34" charset="0"/>
              </a:rPr>
              <a:t> </a:t>
            </a:r>
            <a:r>
              <a:rPr lang="en-US" altLang="en-US" sz="3600" dirty="0">
                <a:latin typeface="Arial Rounded MT Bold" panose="020F0704030504030204" pitchFamily="34" charset="0"/>
              </a:rPr>
              <a:t> </a:t>
            </a:r>
          </a:p>
          <a:p>
            <a:endParaRPr lang="en-GB" sz="3600" dirty="0"/>
          </a:p>
        </p:txBody>
      </p:sp>
    </p:spTree>
    <p:extLst>
      <p:ext uri="{BB962C8B-B14F-4D97-AF65-F5344CB8AC3E}">
        <p14:creationId xmlns:p14="http://schemas.microsoft.com/office/powerpoint/2010/main" val="3636943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latin typeface="Arial Rounded MT Bold" panose="020F0704030504030204" pitchFamily="34" charset="0"/>
              </a:rPr>
              <a:t>Weekly  Reminders!</a:t>
            </a:r>
            <a:br>
              <a:rPr lang="en-GB" dirty="0">
                <a:latin typeface="Arial Rounded MT Bold" panose="020F0704030504030204" pitchFamily="34" charset="0"/>
              </a:rPr>
            </a:br>
            <a:r>
              <a:rPr lang="en-GB" dirty="0">
                <a:latin typeface="Arial Rounded MT Bold" panose="020F0704030504030204" pitchFamily="34" charset="0"/>
              </a:rPr>
              <a:t/>
            </a:r>
            <a:br>
              <a:rPr lang="en-GB" dirty="0">
                <a:latin typeface="Arial Rounded MT Bold" panose="020F0704030504030204" pitchFamily="34" charset="0"/>
              </a:rPr>
            </a:br>
            <a:r>
              <a:rPr lang="en-GB" dirty="0">
                <a:latin typeface="Arial Rounded MT Bold" panose="020F0704030504030204" pitchFamily="34" charset="0"/>
              </a:rPr>
              <a:t/>
            </a:r>
            <a:br>
              <a:rPr lang="en-GB" dirty="0">
                <a:latin typeface="Arial Rounded MT Bold" panose="020F0704030504030204" pitchFamily="34" charset="0"/>
              </a:rPr>
            </a:br>
            <a:endParaRPr lang="en-GB" dirty="0">
              <a:latin typeface="Arial Rounded MT Bold" panose="020F0704030504030204" pitchFamily="34" charset="0"/>
            </a:endParaRPr>
          </a:p>
        </p:txBody>
      </p:sp>
      <p:sp>
        <p:nvSpPr>
          <p:cNvPr id="3" name="Content Placeholder 2"/>
          <p:cNvSpPr>
            <a:spLocks noGrp="1"/>
          </p:cNvSpPr>
          <p:nvPr>
            <p:ph idx="1"/>
          </p:nvPr>
        </p:nvSpPr>
        <p:spPr>
          <a:xfrm>
            <a:off x="685801" y="1533237"/>
            <a:ext cx="10131425" cy="4257964"/>
          </a:xfrm>
        </p:spPr>
        <p:txBody>
          <a:bodyPr>
            <a:normAutofit fontScale="25000" lnSpcReduction="20000"/>
          </a:bodyPr>
          <a:lstStyle/>
          <a:p>
            <a:pPr marL="0" indent="0">
              <a:buNone/>
            </a:pPr>
            <a:endParaRPr lang="en-GB" sz="2400" dirty="0">
              <a:latin typeface="Arial Rounded MT Bold" panose="020F0704030504030204" pitchFamily="34" charset="0"/>
            </a:endParaRPr>
          </a:p>
          <a:p>
            <a:pPr marL="0" indent="0">
              <a:buNone/>
            </a:pPr>
            <a:endParaRPr lang="en-GB" sz="2400" dirty="0">
              <a:latin typeface="Arial Rounded MT Bold" panose="020F0704030504030204" pitchFamily="34" charset="0"/>
            </a:endParaRPr>
          </a:p>
          <a:p>
            <a:pPr marL="0" indent="0">
              <a:buNone/>
            </a:pPr>
            <a:endParaRPr lang="en-GB" sz="2400" dirty="0">
              <a:latin typeface="Arial Rounded MT Bold" panose="020F0704030504030204" pitchFamily="34" charset="0"/>
            </a:endParaRPr>
          </a:p>
          <a:p>
            <a:pPr marL="0" indent="0">
              <a:buNone/>
            </a:pPr>
            <a:endParaRPr lang="en-GB" sz="2400" dirty="0">
              <a:latin typeface="Arial Rounded MT Bold" panose="020F0704030504030204" pitchFamily="34" charset="0"/>
            </a:endParaRPr>
          </a:p>
          <a:p>
            <a:pPr marL="0" indent="0">
              <a:buNone/>
            </a:pPr>
            <a:endParaRPr lang="en-GB" sz="2400" dirty="0">
              <a:latin typeface="Arial Rounded MT Bold" panose="020F0704030504030204" pitchFamily="34" charset="0"/>
            </a:endParaRPr>
          </a:p>
          <a:p>
            <a:pPr marL="0" indent="0">
              <a:buNone/>
            </a:pPr>
            <a:endParaRPr lang="en-GB" sz="2400" dirty="0">
              <a:latin typeface="Arial Rounded MT Bold" panose="020F0704030504030204" pitchFamily="34" charset="0"/>
            </a:endParaRPr>
          </a:p>
          <a:p>
            <a:pPr marL="0" indent="0">
              <a:buNone/>
            </a:pPr>
            <a:endParaRPr lang="en-GB" sz="2400" dirty="0">
              <a:latin typeface="Arial Rounded MT Bold" panose="020F0704030504030204" pitchFamily="34" charset="0"/>
            </a:endParaRPr>
          </a:p>
          <a:p>
            <a:pPr marL="0" indent="0">
              <a:buNone/>
            </a:pPr>
            <a:endParaRPr lang="en-GB" sz="2400" dirty="0">
              <a:latin typeface="Arial Rounded MT Bold" panose="020F0704030504030204" pitchFamily="34" charset="0"/>
            </a:endParaRPr>
          </a:p>
          <a:p>
            <a:pPr marL="0" indent="0">
              <a:buNone/>
            </a:pPr>
            <a:r>
              <a:rPr lang="en-GB" sz="12800" dirty="0">
                <a:latin typeface="Arial Rounded MT Bold" panose="020F0704030504030204" pitchFamily="34" charset="0"/>
              </a:rPr>
              <a:t>Monday – Water Bottles in</a:t>
            </a:r>
          </a:p>
          <a:p>
            <a:pPr marL="0" indent="0">
              <a:buNone/>
            </a:pPr>
            <a:endParaRPr lang="en-GB" sz="6400" dirty="0">
              <a:latin typeface="Arial Rounded MT Bold" panose="020F0704030504030204" pitchFamily="34" charset="0"/>
            </a:endParaRPr>
          </a:p>
          <a:p>
            <a:pPr marL="0" indent="0">
              <a:buNone/>
            </a:pPr>
            <a:r>
              <a:rPr lang="en-GB" sz="12800" dirty="0" smtClean="0">
                <a:latin typeface="Arial Rounded MT Bold" panose="020F0704030504030204" pitchFamily="34" charset="0"/>
              </a:rPr>
              <a:t>Thursday </a:t>
            </a:r>
            <a:r>
              <a:rPr lang="en-GB" sz="12800" dirty="0" smtClean="0">
                <a:latin typeface="Arial Rounded MT Bold" panose="020F0704030504030204" pitchFamily="34" charset="0"/>
              </a:rPr>
              <a:t>pm  </a:t>
            </a:r>
            <a:r>
              <a:rPr lang="en-GB" sz="12800" dirty="0">
                <a:latin typeface="Arial Rounded MT Bold" panose="020F0704030504030204" pitchFamily="34" charset="0"/>
              </a:rPr>
              <a:t>– PE – Reminder for all children to come to school in full PE kit.  Please remember no jewellery (earrings should be removed or covered) and long hair must be tied </a:t>
            </a:r>
            <a:r>
              <a:rPr lang="en-GB" sz="12800" dirty="0" smtClean="0">
                <a:latin typeface="Arial Rounded MT Bold" panose="020F0704030504030204" pitchFamily="34" charset="0"/>
              </a:rPr>
              <a:t>back.</a:t>
            </a:r>
            <a:endParaRPr lang="en-GB" sz="12800" dirty="0">
              <a:latin typeface="Arial Rounded MT Bold" panose="020F0704030504030204" pitchFamily="34" charset="0"/>
            </a:endParaRPr>
          </a:p>
          <a:p>
            <a:pPr marL="0" indent="0">
              <a:buNone/>
            </a:pPr>
            <a:endParaRPr lang="en-GB" sz="5600" dirty="0">
              <a:latin typeface="Arial Rounded MT Bold" panose="020F0704030504030204" pitchFamily="34" charset="0"/>
            </a:endParaRPr>
          </a:p>
          <a:p>
            <a:pPr marL="0" indent="0">
              <a:buNone/>
            </a:pPr>
            <a:r>
              <a:rPr lang="en-GB" sz="12800" dirty="0">
                <a:latin typeface="Arial Rounded MT Bold" panose="020F0704030504030204" pitchFamily="34" charset="0"/>
              </a:rPr>
              <a:t>Friday – Water Bottles home</a:t>
            </a:r>
          </a:p>
          <a:p>
            <a:pPr marL="0" indent="0">
              <a:buNone/>
            </a:pPr>
            <a:endParaRPr lang="en-GB" sz="7200" dirty="0">
              <a:latin typeface="Arial Rounded MT Bold" panose="020F0704030504030204" pitchFamily="34" charset="0"/>
            </a:endParaRPr>
          </a:p>
          <a:p>
            <a:pPr marL="0" indent="0">
              <a:buNone/>
            </a:pPr>
            <a:r>
              <a:rPr lang="en-GB" sz="12800" dirty="0">
                <a:latin typeface="Arial Rounded MT Bold" panose="020F0704030504030204" pitchFamily="34" charset="0"/>
              </a:rPr>
              <a:t>Everyday – Reading books in</a:t>
            </a:r>
          </a:p>
          <a:p>
            <a:pPr marL="0" indent="0" algn="ctr">
              <a:buNone/>
            </a:pPr>
            <a:r>
              <a:rPr lang="en-GB" sz="14400" dirty="0">
                <a:latin typeface="Arial Rounded MT Bold" panose="020F0704030504030204" pitchFamily="34" charset="0"/>
              </a:rPr>
              <a:t>Thank you</a:t>
            </a:r>
          </a:p>
          <a:p>
            <a:pPr marL="0" indent="0">
              <a:buNone/>
            </a:pPr>
            <a:endParaRPr lang="en-GB" sz="14400" dirty="0">
              <a:latin typeface="Arial Rounded MT Bold" panose="020F0704030504030204" pitchFamily="34" charset="0"/>
            </a:endParaRPr>
          </a:p>
          <a:p>
            <a:pPr marL="0" indent="0">
              <a:buNone/>
            </a:pPr>
            <a:endParaRPr lang="en-GB" dirty="0">
              <a:latin typeface="Arial Rounded MT Bold" panose="020F0704030504030204" pitchFamily="34" charset="0"/>
            </a:endParaRPr>
          </a:p>
          <a:p>
            <a:pPr marL="0" indent="0">
              <a:buNone/>
            </a:pPr>
            <a:endParaRPr lang="en-GB" dirty="0">
              <a:latin typeface="Arial Rounded MT Bold" panose="020F0704030504030204" pitchFamily="34" charset="0"/>
            </a:endParaRPr>
          </a:p>
          <a:p>
            <a:pPr marL="0" indent="0">
              <a:buNone/>
            </a:pPr>
            <a:endParaRPr lang="en-GB" dirty="0">
              <a:latin typeface="Arial Rounded MT Bold" panose="020F0704030504030204" pitchFamily="34" charset="0"/>
            </a:endParaRPr>
          </a:p>
          <a:p>
            <a:pPr marL="0" indent="0">
              <a:buNone/>
            </a:pPr>
            <a:endParaRPr lang="en-GB" dirty="0">
              <a:latin typeface="Arial Rounded MT Bold" panose="020F0704030504030204" pitchFamily="34" charset="0"/>
            </a:endParaRPr>
          </a:p>
        </p:txBody>
      </p:sp>
    </p:spTree>
    <p:extLst>
      <p:ext uri="{BB962C8B-B14F-4D97-AF65-F5344CB8AC3E}">
        <p14:creationId xmlns:p14="http://schemas.microsoft.com/office/powerpoint/2010/main" val="3829830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cap="none" dirty="0">
                <a:latin typeface="Arial Rounded MT Bold" panose="020F0704030504030204" pitchFamily="34" charset="0"/>
                <a:ea typeface="+mn-ea"/>
                <a:cs typeface="+mn-cs"/>
              </a:rPr>
              <a:t>Reminders</a:t>
            </a:r>
          </a:p>
        </p:txBody>
      </p:sp>
      <p:sp>
        <p:nvSpPr>
          <p:cNvPr id="3" name="Content Placeholder 2"/>
          <p:cNvSpPr>
            <a:spLocks noGrp="1"/>
          </p:cNvSpPr>
          <p:nvPr>
            <p:ph idx="1"/>
          </p:nvPr>
        </p:nvSpPr>
        <p:spPr>
          <a:xfrm>
            <a:off x="685801" y="2142067"/>
            <a:ext cx="10131425" cy="3839633"/>
          </a:xfrm>
        </p:spPr>
        <p:txBody>
          <a:bodyPr>
            <a:normAutofit fontScale="92500"/>
          </a:bodyPr>
          <a:lstStyle/>
          <a:p>
            <a:r>
              <a:rPr lang="en-GB" sz="2800" dirty="0">
                <a:latin typeface="Arial Rounded MT Bold" panose="020F0704030504030204" pitchFamily="34" charset="0"/>
              </a:rPr>
              <a:t>Please send in a pair of outdoor shoes (in a named plastic bag) that children can change in to when the field is wet – </a:t>
            </a:r>
            <a:r>
              <a:rPr lang="en-GB" sz="2800" dirty="0" smtClean="0">
                <a:latin typeface="Arial Rounded MT Bold" panose="020F0704030504030204" pitchFamily="34" charset="0"/>
              </a:rPr>
              <a:t>old </a:t>
            </a:r>
            <a:r>
              <a:rPr lang="en-GB" sz="2800" dirty="0">
                <a:latin typeface="Arial Rounded MT Bold" panose="020F0704030504030204" pitchFamily="34" charset="0"/>
              </a:rPr>
              <a:t>trainers are perfect.  </a:t>
            </a:r>
            <a:endParaRPr lang="en-GB" sz="2800" dirty="0" smtClean="0">
              <a:latin typeface="Arial Rounded MT Bold" panose="020F0704030504030204" pitchFamily="34" charset="0"/>
            </a:endParaRPr>
          </a:p>
          <a:p>
            <a:endParaRPr lang="en-GB" sz="2800" dirty="0" smtClean="0">
              <a:latin typeface="Arial Rounded MT Bold" panose="020F0704030504030204" pitchFamily="34" charset="0"/>
            </a:endParaRPr>
          </a:p>
          <a:p>
            <a:r>
              <a:rPr lang="en-GB" sz="2800" dirty="0" smtClean="0">
                <a:latin typeface="Arial Rounded MT Bold" panose="020F0704030504030204" pitchFamily="34" charset="0"/>
              </a:rPr>
              <a:t>A coat every day as we will go outside in light rain!</a:t>
            </a:r>
            <a:r>
              <a:rPr lang="en-GB" sz="2800">
                <a:latin typeface="Arial Rounded MT Bold" panose="020F0704030504030204" pitchFamily="34" charset="0"/>
              </a:rPr>
              <a:t/>
            </a:r>
            <a:br>
              <a:rPr lang="en-GB" sz="2800">
                <a:latin typeface="Arial Rounded MT Bold" panose="020F0704030504030204" pitchFamily="34" charset="0"/>
              </a:rPr>
            </a:br>
            <a:endParaRPr lang="en-GB" sz="2800" smtClean="0">
              <a:latin typeface="Arial Rounded MT Bold" panose="020F0704030504030204" pitchFamily="34" charset="0"/>
            </a:endParaRPr>
          </a:p>
          <a:p>
            <a:r>
              <a:rPr lang="en-GB" sz="2800" smtClean="0">
                <a:latin typeface="Arial Rounded MT Bold" panose="020F0704030504030204" pitchFamily="34" charset="0"/>
              </a:rPr>
              <a:t>Please </a:t>
            </a:r>
            <a:r>
              <a:rPr lang="en-GB" sz="2800" dirty="0">
                <a:latin typeface="Arial Rounded MT Bold" panose="020F0704030504030204" pitchFamily="34" charset="0"/>
              </a:rPr>
              <a:t>try to limit what your children bring to school – large rucksacks ae difficult to accommodate in our cloakroom. </a:t>
            </a:r>
          </a:p>
        </p:txBody>
      </p:sp>
    </p:spTree>
    <p:extLst>
      <p:ext uri="{BB962C8B-B14F-4D97-AF65-F5344CB8AC3E}">
        <p14:creationId xmlns:p14="http://schemas.microsoft.com/office/powerpoint/2010/main" val="3518222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Rounded MT Bold" panose="020F0704030504030204" pitchFamily="34" charset="0"/>
              </a:rPr>
              <a:t>Collection ARRANGEMENTS</a:t>
            </a:r>
          </a:p>
        </p:txBody>
      </p:sp>
      <p:sp>
        <p:nvSpPr>
          <p:cNvPr id="3" name="Content Placeholder 2"/>
          <p:cNvSpPr>
            <a:spLocks noGrp="1"/>
          </p:cNvSpPr>
          <p:nvPr>
            <p:ph idx="1"/>
          </p:nvPr>
        </p:nvSpPr>
        <p:spPr/>
        <p:txBody>
          <a:bodyPr>
            <a:noAutofit/>
          </a:bodyPr>
          <a:lstStyle/>
          <a:p>
            <a:r>
              <a:rPr lang="en-US" sz="4000" dirty="0">
                <a:latin typeface="Arial Rounded MT Bold" panose="020F0704030504030204" pitchFamily="34" charset="0"/>
              </a:rPr>
              <a:t>If your child is in Year 5 or 6 and you would like them to be allowed to leave the site unaccompanied i.e. they are allowed to walk home from school, please do let the office know so that you can sign the permission form. </a:t>
            </a:r>
            <a:endParaRPr lang="en-GB" sz="4000" dirty="0">
              <a:latin typeface="Arial Rounded MT Bold" panose="020F0704030504030204" pitchFamily="34" charset="0"/>
            </a:endParaRPr>
          </a:p>
        </p:txBody>
      </p:sp>
    </p:spTree>
    <p:extLst>
      <p:ext uri="{BB962C8B-B14F-4D97-AF65-F5344CB8AC3E}">
        <p14:creationId xmlns:p14="http://schemas.microsoft.com/office/powerpoint/2010/main" val="1602327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820398" cy="1456267"/>
          </a:xfrm>
        </p:spPr>
        <p:txBody>
          <a:bodyPr>
            <a:normAutofit/>
          </a:bodyPr>
          <a:lstStyle/>
          <a:p>
            <a:pPr algn="ctr"/>
            <a:r>
              <a:rPr lang="en-GB" dirty="0">
                <a:solidFill>
                  <a:srgbClr val="FFFF00"/>
                </a:solidFill>
                <a:latin typeface="Arial Rounded MT Bold" panose="020F0704030504030204" pitchFamily="34" charset="0"/>
              </a:rPr>
              <a:t>FOR YEAR 6 ONLY</a:t>
            </a:r>
            <a:br>
              <a:rPr lang="en-GB" dirty="0">
                <a:solidFill>
                  <a:srgbClr val="FFFF00"/>
                </a:solidFill>
                <a:latin typeface="Arial Rounded MT Bold" panose="020F0704030504030204" pitchFamily="34" charset="0"/>
              </a:rPr>
            </a:br>
            <a:r>
              <a:rPr lang="en-GB" dirty="0">
                <a:latin typeface="Arial Rounded MT Bold" panose="020F0704030504030204" pitchFamily="34" charset="0"/>
              </a:rPr>
              <a:t>SATs </a:t>
            </a:r>
            <a:r>
              <a:rPr lang="en-US" dirty="0">
                <a:latin typeface="Arial Rounded MT Bold" panose="020F0704030504030204" pitchFamily="34" charset="0"/>
              </a:rPr>
              <a:t>(Statutory Assessment Tests) </a:t>
            </a:r>
            <a:r>
              <a:rPr lang="en-US" dirty="0" smtClean="0">
                <a:latin typeface="Arial Rounded MT Bold" panose="020F0704030504030204" pitchFamily="34" charset="0"/>
              </a:rPr>
              <a:t>2027</a:t>
            </a:r>
            <a:endParaRPr lang="en-GB" dirty="0">
              <a:latin typeface="Arial Rounded MT Bold" panose="020F0704030504030204" pitchFamily="34" charset="0"/>
            </a:endParaRPr>
          </a:p>
        </p:txBody>
      </p:sp>
      <p:sp>
        <p:nvSpPr>
          <p:cNvPr id="4" name="Content Placeholder 3">
            <a:extLst>
              <a:ext uri="{FF2B5EF4-FFF2-40B4-BE49-F238E27FC236}">
                <a16:creationId xmlns:a16="http://schemas.microsoft.com/office/drawing/2014/main" id="{264BBB9E-296A-49A8-9521-0E265179FEAD}"/>
              </a:ext>
            </a:extLst>
          </p:cNvPr>
          <p:cNvSpPr>
            <a:spLocks noGrp="1"/>
          </p:cNvSpPr>
          <p:nvPr>
            <p:ph idx="1"/>
          </p:nvPr>
        </p:nvSpPr>
        <p:spPr>
          <a:xfrm>
            <a:off x="685801" y="1414914"/>
            <a:ext cx="10960767" cy="4706753"/>
          </a:xfrm>
        </p:spPr>
        <p:txBody>
          <a:bodyPr/>
          <a:lstStyle/>
          <a:p>
            <a:pPr marL="0" indent="0">
              <a:buNone/>
            </a:pPr>
            <a:endParaRPr lang="en-US" dirty="0"/>
          </a:p>
          <a:p>
            <a:pPr marL="0" indent="0">
              <a:buNone/>
            </a:pPr>
            <a:r>
              <a:rPr lang="en-US" dirty="0"/>
              <a:t>The tests will be administered on the following dates:</a:t>
            </a:r>
          </a:p>
          <a:p>
            <a:pPr marL="0" indent="0">
              <a:buNone/>
            </a:pPr>
            <a:endParaRPr lang="en-US" dirty="0"/>
          </a:p>
          <a:p>
            <a:r>
              <a:rPr lang="en-US" dirty="0"/>
              <a:t>Monday </a:t>
            </a:r>
            <a:r>
              <a:rPr lang="en-US" dirty="0" smtClean="0"/>
              <a:t>10th</a:t>
            </a:r>
            <a:r>
              <a:rPr lang="en-US" dirty="0" smtClean="0"/>
              <a:t> </a:t>
            </a:r>
            <a:r>
              <a:rPr lang="en-US" dirty="0"/>
              <a:t>May </a:t>
            </a:r>
            <a:r>
              <a:rPr lang="en-US" dirty="0" smtClean="0"/>
              <a:t>2027 </a:t>
            </a:r>
            <a:r>
              <a:rPr lang="en-US" dirty="0"/>
              <a:t>- Spelling, punctuation and grammar (45 minutes).</a:t>
            </a:r>
          </a:p>
          <a:p>
            <a:r>
              <a:rPr lang="en-US" dirty="0"/>
              <a:t>Monday </a:t>
            </a:r>
            <a:r>
              <a:rPr lang="en-US" dirty="0" smtClean="0"/>
              <a:t>10th </a:t>
            </a:r>
            <a:r>
              <a:rPr lang="en-US" dirty="0"/>
              <a:t>May </a:t>
            </a:r>
            <a:r>
              <a:rPr lang="en-US" dirty="0" smtClean="0"/>
              <a:t>2027 </a:t>
            </a:r>
            <a:r>
              <a:rPr lang="en-US" dirty="0"/>
              <a:t>- Spellings (20 minutes approx.)</a:t>
            </a:r>
          </a:p>
          <a:p>
            <a:r>
              <a:rPr lang="en-US" dirty="0"/>
              <a:t>Tuesday </a:t>
            </a:r>
            <a:r>
              <a:rPr lang="en-US" dirty="0" smtClean="0"/>
              <a:t>11</a:t>
            </a:r>
            <a:r>
              <a:rPr lang="en-US" dirty="0" smtClean="0"/>
              <a:t>th </a:t>
            </a:r>
            <a:r>
              <a:rPr lang="en-US" dirty="0"/>
              <a:t>May </a:t>
            </a:r>
            <a:r>
              <a:rPr lang="en-US" dirty="0" smtClean="0"/>
              <a:t>2027 </a:t>
            </a:r>
            <a:r>
              <a:rPr lang="en-US" dirty="0"/>
              <a:t>- Reading (60 minutes)</a:t>
            </a:r>
          </a:p>
          <a:p>
            <a:r>
              <a:rPr lang="en-US" dirty="0"/>
              <a:t>Wednesday </a:t>
            </a:r>
            <a:r>
              <a:rPr lang="en-US" dirty="0" smtClean="0"/>
              <a:t>12th </a:t>
            </a:r>
            <a:r>
              <a:rPr lang="en-US" dirty="0"/>
              <a:t>May </a:t>
            </a:r>
            <a:r>
              <a:rPr lang="en-US" dirty="0" smtClean="0"/>
              <a:t>2027 </a:t>
            </a:r>
            <a:r>
              <a:rPr lang="en-US" dirty="0"/>
              <a:t>- </a:t>
            </a:r>
            <a:r>
              <a:rPr lang="en-US" dirty="0" err="1"/>
              <a:t>Maths</a:t>
            </a:r>
            <a:r>
              <a:rPr lang="en-US" dirty="0"/>
              <a:t> paper 1 - Arithmetic (30 minutes)</a:t>
            </a:r>
          </a:p>
          <a:p>
            <a:r>
              <a:rPr lang="en-US" dirty="0"/>
              <a:t>Wednesday </a:t>
            </a:r>
            <a:r>
              <a:rPr lang="en-US" dirty="0" smtClean="0"/>
              <a:t>12th </a:t>
            </a:r>
            <a:r>
              <a:rPr lang="en-US" dirty="0"/>
              <a:t>May </a:t>
            </a:r>
            <a:r>
              <a:rPr lang="en-US" dirty="0" smtClean="0"/>
              <a:t>2027 </a:t>
            </a:r>
            <a:r>
              <a:rPr lang="en-US" dirty="0"/>
              <a:t>- </a:t>
            </a:r>
            <a:r>
              <a:rPr lang="en-US" dirty="0" err="1"/>
              <a:t>Maths</a:t>
            </a:r>
            <a:r>
              <a:rPr lang="en-US" dirty="0"/>
              <a:t> paper 2 - Reasoning (40 minutes)</a:t>
            </a:r>
          </a:p>
          <a:p>
            <a:r>
              <a:rPr lang="en-US" dirty="0"/>
              <a:t>Thursday </a:t>
            </a:r>
            <a:r>
              <a:rPr lang="en-US" dirty="0" smtClean="0"/>
              <a:t>13th </a:t>
            </a:r>
            <a:r>
              <a:rPr lang="en-US" dirty="0"/>
              <a:t>May </a:t>
            </a:r>
            <a:r>
              <a:rPr lang="en-US" dirty="0" smtClean="0"/>
              <a:t>2027- </a:t>
            </a:r>
            <a:r>
              <a:rPr lang="en-US" dirty="0" err="1"/>
              <a:t>Maths</a:t>
            </a:r>
            <a:r>
              <a:rPr lang="en-US" dirty="0"/>
              <a:t> paper 3 - Reasoning (40 minutes)</a:t>
            </a:r>
            <a:endParaRPr lang="en-GB" dirty="0"/>
          </a:p>
        </p:txBody>
      </p:sp>
    </p:spTree>
    <p:extLst>
      <p:ext uri="{BB962C8B-B14F-4D97-AF65-F5344CB8AC3E}">
        <p14:creationId xmlns:p14="http://schemas.microsoft.com/office/powerpoint/2010/main" val="1341289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523" y="-180110"/>
            <a:ext cx="10131425" cy="1456267"/>
          </a:xfrm>
        </p:spPr>
        <p:txBody>
          <a:bodyPr/>
          <a:lstStyle/>
          <a:p>
            <a:r>
              <a:rPr lang="en-GB" b="1" dirty="0"/>
              <a:t>Home learning</a:t>
            </a:r>
          </a:p>
        </p:txBody>
      </p:sp>
      <p:sp>
        <p:nvSpPr>
          <p:cNvPr id="3" name="Content Placeholder 2"/>
          <p:cNvSpPr>
            <a:spLocks noGrp="1"/>
          </p:cNvSpPr>
          <p:nvPr>
            <p:ph idx="1"/>
          </p:nvPr>
        </p:nvSpPr>
        <p:spPr>
          <a:xfrm>
            <a:off x="635523" y="813414"/>
            <a:ext cx="11273845" cy="5297825"/>
          </a:xfrm>
        </p:spPr>
        <p:txBody>
          <a:bodyPr>
            <a:normAutofit/>
          </a:bodyPr>
          <a:lstStyle/>
          <a:p>
            <a:pPr marL="0" indent="0">
              <a:buNone/>
            </a:pPr>
            <a:r>
              <a:rPr lang="en-GB" sz="2400" dirty="0"/>
              <a:t>We would welcome the children continuing their learning beyond the classroom - if you do anything outside of school linked to our learning please do share this with us.  In the past, children have visited museums to find out about a history topic or done some independent research.  This really enhances topics for us all so please do encourage your child to share this with us.</a:t>
            </a:r>
          </a:p>
          <a:p>
            <a:pPr marL="0" indent="0">
              <a:buNone/>
            </a:pPr>
            <a:r>
              <a:rPr lang="en-GB" sz="2400" b="1" dirty="0"/>
              <a:t>Reading </a:t>
            </a:r>
            <a:r>
              <a:rPr lang="en-GB" sz="2400" dirty="0"/>
              <a:t>high quality texts is vital as this has such a positive impact on writing development. We have an excellent selection of books in class and reading every day for at least 15 minutes is an expectation for home learning in Picasso class. </a:t>
            </a:r>
          </a:p>
          <a:p>
            <a:pPr marL="0" indent="0">
              <a:buNone/>
            </a:pPr>
            <a:r>
              <a:rPr lang="en-GB" sz="2400" b="1" dirty="0" err="1" smtClean="0"/>
              <a:t>TTRockstars</a:t>
            </a:r>
            <a:r>
              <a:rPr lang="en-GB" sz="2400" dirty="0" smtClean="0"/>
              <a:t> </a:t>
            </a:r>
            <a:r>
              <a:rPr lang="en-GB" sz="2400" dirty="0"/>
              <a:t>is also a great </a:t>
            </a:r>
            <a:r>
              <a:rPr lang="en-GB" sz="2400" dirty="0" smtClean="0"/>
              <a:t>resource </a:t>
            </a:r>
            <a:r>
              <a:rPr lang="en-GB" sz="2400" dirty="0"/>
              <a:t>provided by school and just 10 minutes each day will really improve vital skills in times tables including the inverse division facts. </a:t>
            </a:r>
          </a:p>
          <a:p>
            <a:pPr marL="0" indent="0">
              <a:buNone/>
            </a:pPr>
            <a:r>
              <a:rPr lang="en-GB" sz="2400" dirty="0"/>
              <a:t>Children will be given a Password Passport which will contain the passwords that they need. </a:t>
            </a:r>
          </a:p>
        </p:txBody>
      </p:sp>
    </p:spTree>
    <p:extLst>
      <p:ext uri="{BB962C8B-B14F-4D97-AF65-F5344CB8AC3E}">
        <p14:creationId xmlns:p14="http://schemas.microsoft.com/office/powerpoint/2010/main" val="37451195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docProps/app.xml><?xml version="1.0" encoding="utf-8"?>
<Properties xmlns="http://schemas.openxmlformats.org/officeDocument/2006/extended-properties" xmlns:vt="http://schemas.openxmlformats.org/officeDocument/2006/docPropsVTypes">
  <Template/>
  <TotalTime>856</TotalTime>
  <Words>504</Words>
  <Application>Microsoft Office PowerPoint</Application>
  <PresentationFormat>Widescreen</PresentationFormat>
  <Paragraphs>66</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Rounded MT Bold</vt:lpstr>
      <vt:lpstr>Calibri</vt:lpstr>
      <vt:lpstr>Calibri Light</vt:lpstr>
      <vt:lpstr>Celestial</vt:lpstr>
      <vt:lpstr>        welcome to  Picasso CLASS Year 5/6 -  2026/27  The PICASSO teaching TEAM Mrs Hawthorne and Mrs Mccabe</vt:lpstr>
      <vt:lpstr>Our CLASS PRAYER </vt:lpstr>
      <vt:lpstr>Weekly  Reminders!   </vt:lpstr>
      <vt:lpstr>Reminders</vt:lpstr>
      <vt:lpstr>Collection ARRANGEMENTS</vt:lpstr>
      <vt:lpstr>FOR YEAR 6 ONLY SATs (Statutory Assessment Tests) 2027</vt:lpstr>
      <vt:lpstr>Home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Picasso CLASS</dc:title>
  <dc:creator>Sarah Jackson</dc:creator>
  <cp:lastModifiedBy>Melissa Hawthorne</cp:lastModifiedBy>
  <cp:revision>51</cp:revision>
  <dcterms:created xsi:type="dcterms:W3CDTF">2019-09-08T18:28:19Z</dcterms:created>
  <dcterms:modified xsi:type="dcterms:W3CDTF">2026-09-01T12:08:50Z</dcterms:modified>
</cp:coreProperties>
</file>