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7" r:id="rId4"/>
    <p:sldId id="263" r:id="rId5"/>
    <p:sldId id="275" r:id="rId6"/>
    <p:sldId id="276" r:id="rId7"/>
    <p:sldId id="269" r:id="rId8"/>
    <p:sldId id="273" r:id="rId9"/>
    <p:sldId id="274" r:id="rId10"/>
    <p:sldId id="270" r:id="rId11"/>
    <p:sldId id="258" r:id="rId12"/>
    <p:sldId id="261" r:id="rId13"/>
    <p:sldId id="262"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660"/>
  </p:normalViewPr>
  <p:slideViewPr>
    <p:cSldViewPr snapToGrid="0">
      <p:cViewPr varScale="1">
        <p:scale>
          <a:sx n="74" d="100"/>
          <a:sy n="74" d="100"/>
        </p:scale>
        <p:origin x="4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9/6/2025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46509"/>
            <a:ext cx="11781593" cy="6217919"/>
          </a:xfrm>
        </p:spPr>
        <p:txBody>
          <a:bodyPr>
            <a:normAutofit fontScale="90000"/>
          </a:bodyPr>
          <a:lstStyle/>
          <a:p>
            <a:pPr algn="ct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br>
              <a:rPr lang="en-GB" sz="8000" dirty="0">
                <a:latin typeface="Arial Rounded MT Bold" panose="020F0704030504030204" pitchFamily="34" charset="0"/>
              </a:rPr>
            </a:br>
            <a:r>
              <a:rPr lang="en-GB" sz="8000" dirty="0">
                <a:latin typeface="Arial Rounded MT Bold" panose="020F0704030504030204" pitchFamily="34" charset="0"/>
              </a:rPr>
              <a:t>welcome to </a:t>
            </a:r>
            <a:br>
              <a:rPr lang="en-GB" sz="8000" dirty="0">
                <a:latin typeface="Arial Rounded MT Bold" panose="020F0704030504030204" pitchFamily="34" charset="0"/>
              </a:rPr>
            </a:br>
            <a:r>
              <a:rPr lang="en-GB" sz="8000" dirty="0">
                <a:latin typeface="Arial Rounded MT Bold" panose="020F0704030504030204" pitchFamily="34" charset="0"/>
              </a:rPr>
              <a:t>Picasso CLASS</a:t>
            </a:r>
            <a:br>
              <a:rPr lang="en-GB" sz="8000" dirty="0">
                <a:latin typeface="Arial Rounded MT Bold" panose="020F0704030504030204" pitchFamily="34" charset="0"/>
              </a:rPr>
            </a:br>
            <a:r>
              <a:rPr lang="en-GB" sz="6000" dirty="0">
                <a:latin typeface="Arial Rounded MT Bold" panose="020F0704030504030204" pitchFamily="34" charset="0"/>
              </a:rPr>
              <a:t>Year 5/6 -  2025/26</a:t>
            </a:r>
            <a:br>
              <a:rPr lang="en-GB" sz="6000" dirty="0">
                <a:latin typeface="Arial Rounded MT Bold" panose="020F0704030504030204" pitchFamily="34" charset="0"/>
              </a:rPr>
            </a:br>
            <a:br>
              <a:rPr lang="en-GB" sz="6000" dirty="0">
                <a:latin typeface="Arial Rounded MT Bold" panose="020F0704030504030204" pitchFamily="34" charset="0"/>
              </a:rPr>
            </a:br>
            <a:r>
              <a:rPr lang="en-GB" sz="2700" dirty="0">
                <a:latin typeface="Arial Rounded MT Bold" panose="020F0704030504030204" pitchFamily="34" charset="0"/>
              </a:rPr>
              <a:t>The PICASSO teaching TEAM</a:t>
            </a:r>
            <a:br>
              <a:rPr lang="en-GB" sz="8000" dirty="0">
                <a:latin typeface="Arial Rounded MT Bold" panose="020F0704030504030204" pitchFamily="34" charset="0"/>
              </a:rPr>
            </a:br>
            <a:r>
              <a:rPr lang="en-GB" sz="3600" dirty="0">
                <a:latin typeface="Arial Rounded MT Bold" panose="020F0704030504030204" pitchFamily="34" charset="0"/>
              </a:rPr>
              <a:t>Mrs Jackson – class teacher</a:t>
            </a:r>
            <a:br>
              <a:rPr lang="en-GB" sz="3600" dirty="0">
                <a:latin typeface="Arial Rounded MT Bold" panose="020F0704030504030204" pitchFamily="34" charset="0"/>
              </a:rPr>
            </a:br>
            <a:r>
              <a:rPr lang="en-GB" sz="3600" dirty="0">
                <a:latin typeface="Arial Rounded MT Bold" panose="020F0704030504030204" pitchFamily="34" charset="0"/>
              </a:rPr>
              <a:t>Mrs McCabe – teaching assistant </a:t>
            </a:r>
          </a:p>
        </p:txBody>
      </p:sp>
    </p:spTree>
    <p:extLst>
      <p:ext uri="{BB962C8B-B14F-4D97-AF65-F5344CB8AC3E}">
        <p14:creationId xmlns:p14="http://schemas.microsoft.com/office/powerpoint/2010/main" val="120324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DB2DF-95A7-D812-E438-1FF521897A49}"/>
              </a:ext>
            </a:extLst>
          </p:cNvPr>
          <p:cNvPicPr>
            <a:picLocks noChangeAspect="1"/>
          </p:cNvPicPr>
          <p:nvPr/>
        </p:nvPicPr>
        <p:blipFill>
          <a:blip r:embed="rId2"/>
          <a:stretch>
            <a:fillRect/>
          </a:stretch>
        </p:blipFill>
        <p:spPr>
          <a:xfrm>
            <a:off x="502516" y="3523890"/>
            <a:ext cx="4485735" cy="3260785"/>
          </a:xfrm>
          <a:prstGeom prst="rect">
            <a:avLst/>
          </a:prstGeom>
        </p:spPr>
      </p:pic>
      <p:pic>
        <p:nvPicPr>
          <p:cNvPr id="9" name="Picture 8">
            <a:extLst>
              <a:ext uri="{FF2B5EF4-FFF2-40B4-BE49-F238E27FC236}">
                <a16:creationId xmlns:a16="http://schemas.microsoft.com/office/drawing/2014/main" id="{DF52E8B1-E0CA-998A-F663-7BC0A1BD53CD}"/>
              </a:ext>
            </a:extLst>
          </p:cNvPr>
          <p:cNvPicPr>
            <a:picLocks noChangeAspect="1"/>
          </p:cNvPicPr>
          <p:nvPr/>
        </p:nvPicPr>
        <p:blipFill>
          <a:blip r:embed="rId3"/>
          <a:stretch>
            <a:fillRect/>
          </a:stretch>
        </p:blipFill>
        <p:spPr>
          <a:xfrm>
            <a:off x="3933646" y="288984"/>
            <a:ext cx="4761780" cy="3140016"/>
          </a:xfrm>
          <a:prstGeom prst="rect">
            <a:avLst/>
          </a:prstGeom>
        </p:spPr>
      </p:pic>
      <p:sp>
        <p:nvSpPr>
          <p:cNvPr id="2" name="Title 1">
            <a:extLst>
              <a:ext uri="{FF2B5EF4-FFF2-40B4-BE49-F238E27FC236}">
                <a16:creationId xmlns:a16="http://schemas.microsoft.com/office/drawing/2014/main" id="{1594E643-3D36-F097-39D6-F85CB6F3BAD5}"/>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93272B05-6FB1-7CFB-0D8C-CF1C87850E53}"/>
              </a:ext>
            </a:extLst>
          </p:cNvPr>
          <p:cNvPicPr>
            <a:picLocks noGrp="1" noChangeAspect="1"/>
          </p:cNvPicPr>
          <p:nvPr>
            <p:ph idx="1"/>
          </p:nvPr>
        </p:nvPicPr>
        <p:blipFill>
          <a:blip r:embed="rId4"/>
          <a:stretch>
            <a:fillRect/>
          </a:stretch>
        </p:blipFill>
        <p:spPr>
          <a:xfrm>
            <a:off x="232975" y="258791"/>
            <a:ext cx="3616650" cy="3985405"/>
          </a:xfrm>
          <a:prstGeom prst="rect">
            <a:avLst/>
          </a:prstGeom>
        </p:spPr>
      </p:pic>
      <p:pic>
        <p:nvPicPr>
          <p:cNvPr id="5" name="Picture 4">
            <a:extLst>
              <a:ext uri="{FF2B5EF4-FFF2-40B4-BE49-F238E27FC236}">
                <a16:creationId xmlns:a16="http://schemas.microsoft.com/office/drawing/2014/main" id="{D997C6ED-35E1-2BCC-C810-42B125B3BF06}"/>
              </a:ext>
            </a:extLst>
          </p:cNvPr>
          <p:cNvPicPr>
            <a:picLocks noChangeAspect="1"/>
          </p:cNvPicPr>
          <p:nvPr/>
        </p:nvPicPr>
        <p:blipFill>
          <a:blip r:embed="rId5"/>
          <a:stretch>
            <a:fillRect/>
          </a:stretch>
        </p:blipFill>
        <p:spPr>
          <a:xfrm>
            <a:off x="8799576" y="258791"/>
            <a:ext cx="3091788" cy="6228272"/>
          </a:xfrm>
          <a:prstGeom prst="rect">
            <a:avLst/>
          </a:prstGeom>
        </p:spPr>
      </p:pic>
      <p:pic>
        <p:nvPicPr>
          <p:cNvPr id="10" name="Picture 9">
            <a:extLst>
              <a:ext uri="{FF2B5EF4-FFF2-40B4-BE49-F238E27FC236}">
                <a16:creationId xmlns:a16="http://schemas.microsoft.com/office/drawing/2014/main" id="{6B5B78A0-FDAE-C4E0-8858-4E19AD45CAB6}"/>
              </a:ext>
            </a:extLst>
          </p:cNvPr>
          <p:cNvPicPr>
            <a:picLocks noChangeAspect="1"/>
          </p:cNvPicPr>
          <p:nvPr/>
        </p:nvPicPr>
        <p:blipFill>
          <a:blip r:embed="rId6"/>
          <a:stretch>
            <a:fillRect/>
          </a:stretch>
        </p:blipFill>
        <p:spPr>
          <a:xfrm>
            <a:off x="5184475" y="3523890"/>
            <a:ext cx="3441940" cy="3140016"/>
          </a:xfrm>
          <a:prstGeom prst="rect">
            <a:avLst/>
          </a:prstGeom>
        </p:spPr>
      </p:pic>
      <p:sp>
        <p:nvSpPr>
          <p:cNvPr id="11" name="TextBox 10">
            <a:extLst>
              <a:ext uri="{FF2B5EF4-FFF2-40B4-BE49-F238E27FC236}">
                <a16:creationId xmlns:a16="http://schemas.microsoft.com/office/drawing/2014/main" id="{E4C38402-5CA8-5F0F-9A1F-69B55AE40412}"/>
              </a:ext>
            </a:extLst>
          </p:cNvPr>
          <p:cNvSpPr txBox="1"/>
          <p:nvPr/>
        </p:nvSpPr>
        <p:spPr>
          <a:xfrm>
            <a:off x="2122098" y="194094"/>
            <a:ext cx="6504317" cy="923330"/>
          </a:xfrm>
          <a:prstGeom prst="rect">
            <a:avLst/>
          </a:prstGeom>
          <a:noFill/>
        </p:spPr>
        <p:txBody>
          <a:bodyPr wrap="square" rtlCol="0">
            <a:spAutoFit/>
          </a:bodyPr>
          <a:lstStyle/>
          <a:p>
            <a:pPr algn="ctr"/>
            <a:r>
              <a:rPr lang="en-GB" sz="5400" b="1" dirty="0">
                <a:solidFill>
                  <a:schemeClr val="bg1"/>
                </a:solidFill>
              </a:rPr>
              <a:t>MUD!....WET!...DRY!</a:t>
            </a:r>
          </a:p>
        </p:txBody>
      </p:sp>
    </p:spTree>
    <p:extLst>
      <p:ext uri="{BB962C8B-B14F-4D97-AF65-F5344CB8AC3E}">
        <p14:creationId xmlns:p14="http://schemas.microsoft.com/office/powerpoint/2010/main" val="196096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Arial Rounded MT Bold" panose="020F0704030504030204" pitchFamily="34" charset="0"/>
              </a:rPr>
              <a:t>Weekly  Reminders!</a:t>
            </a:r>
            <a:br>
              <a:rPr lang="en-GB" dirty="0">
                <a:latin typeface="Arial Rounded MT Bold" panose="020F0704030504030204" pitchFamily="34" charset="0"/>
              </a:rPr>
            </a:br>
            <a:br>
              <a:rPr lang="en-GB" dirty="0">
                <a:latin typeface="Arial Rounded MT Bold" panose="020F0704030504030204" pitchFamily="34" charset="0"/>
              </a:rPr>
            </a:br>
            <a:br>
              <a:rPr lang="en-GB" dirty="0">
                <a:latin typeface="Arial Rounded MT Bold" panose="020F0704030504030204" pitchFamily="34" charset="0"/>
              </a:rPr>
            </a:br>
            <a:endParaRPr lang="en-GB" dirty="0">
              <a:latin typeface="Arial Rounded MT Bold" panose="020F0704030504030204" pitchFamily="34" charset="0"/>
            </a:endParaRPr>
          </a:p>
        </p:txBody>
      </p:sp>
      <p:sp>
        <p:nvSpPr>
          <p:cNvPr id="3" name="Content Placeholder 2"/>
          <p:cNvSpPr>
            <a:spLocks noGrp="1"/>
          </p:cNvSpPr>
          <p:nvPr>
            <p:ph idx="1"/>
          </p:nvPr>
        </p:nvSpPr>
        <p:spPr>
          <a:xfrm>
            <a:off x="685801" y="1533237"/>
            <a:ext cx="10131425" cy="4257964"/>
          </a:xfrm>
        </p:spPr>
        <p:txBody>
          <a:bodyPr>
            <a:normAutofit fontScale="25000" lnSpcReduction="20000"/>
          </a:bodyPr>
          <a:lstStyle/>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endParaRPr lang="en-GB" sz="2400" dirty="0">
              <a:latin typeface="Arial Rounded MT Bold" panose="020F0704030504030204" pitchFamily="34" charset="0"/>
            </a:endParaRPr>
          </a:p>
          <a:p>
            <a:pPr marL="0" indent="0">
              <a:buNone/>
            </a:pPr>
            <a:r>
              <a:rPr lang="en-GB" sz="12800" dirty="0">
                <a:latin typeface="Arial Rounded MT Bold" panose="020F0704030504030204" pitchFamily="34" charset="0"/>
              </a:rPr>
              <a:t>Monday – Water Bottles in</a:t>
            </a:r>
          </a:p>
          <a:p>
            <a:pPr marL="0" indent="0">
              <a:buNone/>
            </a:pPr>
            <a:endParaRPr lang="en-GB" sz="6400" dirty="0">
              <a:latin typeface="Arial Rounded MT Bold" panose="020F0704030504030204" pitchFamily="34" charset="0"/>
            </a:endParaRPr>
          </a:p>
          <a:p>
            <a:pPr marL="0" indent="0">
              <a:buNone/>
            </a:pPr>
            <a:r>
              <a:rPr lang="en-GB" sz="12800" dirty="0">
                <a:latin typeface="Arial Rounded MT Bold" panose="020F0704030504030204" pitchFamily="34" charset="0"/>
              </a:rPr>
              <a:t>Monday pm  – PE – Reminder for all children to come to school in full PE kit.  Please remember no jewellery (earrings should be removed or covered) and long hair must be tied back </a:t>
            </a:r>
          </a:p>
          <a:p>
            <a:pPr marL="0" indent="0">
              <a:buNone/>
            </a:pPr>
            <a:endParaRPr lang="en-GB" sz="5600" dirty="0">
              <a:latin typeface="Arial Rounded MT Bold" panose="020F0704030504030204" pitchFamily="34" charset="0"/>
            </a:endParaRPr>
          </a:p>
          <a:p>
            <a:pPr marL="0" indent="0">
              <a:buNone/>
            </a:pPr>
            <a:r>
              <a:rPr lang="en-GB" sz="12800" dirty="0">
                <a:latin typeface="Arial Rounded MT Bold" panose="020F0704030504030204" pitchFamily="34" charset="0"/>
              </a:rPr>
              <a:t>Friday – Water Bottles home</a:t>
            </a:r>
          </a:p>
          <a:p>
            <a:pPr marL="0" indent="0">
              <a:buNone/>
            </a:pPr>
            <a:endParaRPr lang="en-GB" sz="7200" dirty="0">
              <a:latin typeface="Arial Rounded MT Bold" panose="020F0704030504030204" pitchFamily="34" charset="0"/>
            </a:endParaRPr>
          </a:p>
          <a:p>
            <a:pPr marL="0" indent="0">
              <a:buNone/>
            </a:pPr>
            <a:r>
              <a:rPr lang="en-GB" sz="12800" dirty="0">
                <a:latin typeface="Arial Rounded MT Bold" panose="020F0704030504030204" pitchFamily="34" charset="0"/>
              </a:rPr>
              <a:t>Everyday – Reading books in</a:t>
            </a:r>
          </a:p>
          <a:p>
            <a:pPr marL="0" indent="0" algn="ctr">
              <a:buNone/>
            </a:pPr>
            <a:r>
              <a:rPr lang="en-GB" sz="14400" dirty="0">
                <a:latin typeface="Arial Rounded MT Bold" panose="020F0704030504030204" pitchFamily="34" charset="0"/>
              </a:rPr>
              <a:t>Thank you</a:t>
            </a:r>
          </a:p>
          <a:p>
            <a:pPr marL="0" indent="0">
              <a:buNone/>
            </a:pPr>
            <a:endParaRPr lang="en-GB" sz="14400" dirty="0">
              <a:latin typeface="Arial Rounded MT Bold" panose="020F0704030504030204" pitchFamily="34" charset="0"/>
            </a:endParaRP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a:p>
            <a:pPr marL="0" indent="0">
              <a:buNone/>
            </a:pPr>
            <a:endParaRPr lang="en-GB" dirty="0">
              <a:latin typeface="Arial Rounded MT Bold" panose="020F0704030504030204" pitchFamily="34" charset="0"/>
            </a:endParaRPr>
          </a:p>
        </p:txBody>
      </p:sp>
    </p:spTree>
    <p:extLst>
      <p:ext uri="{BB962C8B-B14F-4D97-AF65-F5344CB8AC3E}">
        <p14:creationId xmlns:p14="http://schemas.microsoft.com/office/powerpoint/2010/main" val="38298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Rounded MT Bold" panose="020F0704030504030204" pitchFamily="34" charset="0"/>
              </a:rPr>
              <a:t>Collection ARRANGEMENTS</a:t>
            </a:r>
          </a:p>
        </p:txBody>
      </p:sp>
      <p:sp>
        <p:nvSpPr>
          <p:cNvPr id="3" name="Content Placeholder 2"/>
          <p:cNvSpPr>
            <a:spLocks noGrp="1"/>
          </p:cNvSpPr>
          <p:nvPr>
            <p:ph idx="1"/>
          </p:nvPr>
        </p:nvSpPr>
        <p:spPr/>
        <p:txBody>
          <a:bodyPr>
            <a:noAutofit/>
          </a:bodyPr>
          <a:lstStyle/>
          <a:p>
            <a:r>
              <a:rPr lang="en-US" sz="4000" dirty="0">
                <a:latin typeface="Arial Rounded MT Bold" panose="020F0704030504030204" pitchFamily="34" charset="0"/>
              </a:rPr>
              <a:t>If your child is in Year 5 or 6 and you would like them to be allowed to leave the site unaccompanied i.e. they are allowed to walk home from school, please do let the office know so that you can sign the permission form. </a:t>
            </a:r>
            <a:endParaRPr lang="en-GB" sz="4000" dirty="0">
              <a:latin typeface="Arial Rounded MT Bold" panose="020F0704030504030204" pitchFamily="34" charset="0"/>
            </a:endParaRPr>
          </a:p>
        </p:txBody>
      </p:sp>
    </p:spTree>
    <p:extLst>
      <p:ext uri="{BB962C8B-B14F-4D97-AF65-F5344CB8AC3E}">
        <p14:creationId xmlns:p14="http://schemas.microsoft.com/office/powerpoint/2010/main" val="160232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0820398" cy="1456267"/>
          </a:xfrm>
        </p:spPr>
        <p:txBody>
          <a:bodyPr>
            <a:normAutofit fontScale="90000"/>
          </a:bodyPr>
          <a:lstStyle/>
          <a:p>
            <a:pPr algn="ctr"/>
            <a:r>
              <a:rPr lang="en-GB" dirty="0">
                <a:solidFill>
                  <a:srgbClr val="FFFF00"/>
                </a:solidFill>
                <a:latin typeface="Arial Rounded MT Bold" panose="020F0704030504030204" pitchFamily="34" charset="0"/>
              </a:rPr>
              <a:t>FOR YEAR 6 ONLY</a:t>
            </a:r>
            <a:br>
              <a:rPr lang="en-GB" dirty="0">
                <a:solidFill>
                  <a:srgbClr val="FFFF00"/>
                </a:solidFill>
                <a:latin typeface="Arial Rounded MT Bold" panose="020F0704030504030204" pitchFamily="34" charset="0"/>
              </a:rPr>
            </a:br>
            <a:r>
              <a:rPr lang="en-GB" dirty="0">
                <a:latin typeface="Arial Rounded MT Bold" panose="020F0704030504030204" pitchFamily="34" charset="0"/>
              </a:rPr>
              <a:t>KS2</a:t>
            </a:r>
            <a:r>
              <a:rPr lang="en-GB" dirty="0">
                <a:solidFill>
                  <a:srgbClr val="FFFF00"/>
                </a:solidFill>
                <a:latin typeface="Arial Rounded MT Bold" panose="020F0704030504030204" pitchFamily="34" charset="0"/>
              </a:rPr>
              <a:t> </a:t>
            </a:r>
            <a:r>
              <a:rPr lang="en-GB" dirty="0">
                <a:latin typeface="Arial Rounded MT Bold" panose="020F0704030504030204" pitchFamily="34" charset="0"/>
              </a:rPr>
              <a:t>SATs </a:t>
            </a:r>
            <a:r>
              <a:rPr lang="en-US" dirty="0">
                <a:latin typeface="Arial Rounded MT Bold" panose="020F0704030504030204" pitchFamily="34" charset="0"/>
              </a:rPr>
              <a:t>(Statutory Assessment Tests) 2026</a:t>
            </a:r>
            <a:endParaRPr lang="en-GB" dirty="0">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264BBB9E-296A-49A8-9521-0E265179FEAD}"/>
              </a:ext>
            </a:extLst>
          </p:cNvPr>
          <p:cNvSpPr>
            <a:spLocks noGrp="1"/>
          </p:cNvSpPr>
          <p:nvPr>
            <p:ph idx="1"/>
          </p:nvPr>
        </p:nvSpPr>
        <p:spPr>
          <a:xfrm>
            <a:off x="130629" y="2065867"/>
            <a:ext cx="11948672" cy="4273461"/>
          </a:xfrm>
        </p:spPr>
        <p:txBody>
          <a:bodyPr>
            <a:normAutofit/>
          </a:bodyPr>
          <a:lstStyle/>
          <a:p>
            <a:pPr marL="0" indent="0" algn="ctr">
              <a:buNone/>
            </a:pPr>
            <a:r>
              <a:rPr lang="en-GB" dirty="0"/>
              <a:t> </a:t>
            </a:r>
            <a:r>
              <a:rPr lang="en-GB" sz="3200" dirty="0"/>
              <a:t>Monday 11th May 2026 to Thursday 14th May 2026</a:t>
            </a:r>
          </a:p>
          <a:p>
            <a:pPr marL="0" indent="0">
              <a:buNone/>
            </a:pPr>
            <a:endParaRPr lang="en-GB" dirty="0"/>
          </a:p>
          <a:p>
            <a:pPr marL="0" indent="0">
              <a:buNone/>
            </a:pPr>
            <a:r>
              <a:rPr lang="en-GB" sz="2200" dirty="0"/>
              <a:t>Monday 11 May 2026: English Grammar, Punctuation and </a:t>
            </a:r>
            <a:r>
              <a:rPr lang="en-GB" sz="2200" dirty="0" err="1"/>
              <a:t>Spelling:Paper</a:t>
            </a:r>
            <a:r>
              <a:rPr lang="en-GB" sz="2200" dirty="0"/>
              <a:t> 1: Grammar and Punctuation Monday 11 May 2026: English Grammar, Punctuation and Spelling: Paper 2: Spelling</a:t>
            </a:r>
          </a:p>
          <a:p>
            <a:pPr marL="0" indent="0">
              <a:buNone/>
            </a:pPr>
            <a:r>
              <a:rPr lang="en-GB" sz="2200" dirty="0"/>
              <a:t>Tuesday 12 May 2026: English Reading</a:t>
            </a:r>
          </a:p>
          <a:p>
            <a:pPr marL="0" indent="0">
              <a:buNone/>
            </a:pPr>
            <a:r>
              <a:rPr lang="en-GB" sz="2200" dirty="0"/>
              <a:t>Wednesday 13 May 2026: Mathematics Paper 1: Arithmetic</a:t>
            </a:r>
          </a:p>
          <a:p>
            <a:pPr marL="0" indent="0">
              <a:buNone/>
            </a:pPr>
            <a:r>
              <a:rPr lang="en-GB" sz="2200" dirty="0"/>
              <a:t>Wednesday 13 May 2026: Mathematics Paper 2: Reasoning</a:t>
            </a:r>
          </a:p>
          <a:p>
            <a:pPr marL="0" indent="0">
              <a:buNone/>
            </a:pPr>
            <a:r>
              <a:rPr lang="en-GB" sz="2200" dirty="0"/>
              <a:t>Thursday 14 May 2026: Mathematics Paper 3: Reasoning</a:t>
            </a:r>
            <a:endParaRPr lang="en-US" sz="2200" dirty="0"/>
          </a:p>
          <a:p>
            <a:pPr marL="0" indent="0">
              <a:buNone/>
            </a:pPr>
            <a:endParaRPr lang="en-US" dirty="0"/>
          </a:p>
        </p:txBody>
      </p:sp>
    </p:spTree>
    <p:extLst>
      <p:ext uri="{BB962C8B-B14F-4D97-AF65-F5344CB8AC3E}">
        <p14:creationId xmlns:p14="http://schemas.microsoft.com/office/powerpoint/2010/main" val="134128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23" y="-180110"/>
            <a:ext cx="10131425" cy="1456267"/>
          </a:xfrm>
        </p:spPr>
        <p:txBody>
          <a:bodyPr/>
          <a:lstStyle/>
          <a:p>
            <a:r>
              <a:rPr lang="en-GB" b="1" dirty="0"/>
              <a:t>Home learning</a:t>
            </a:r>
          </a:p>
        </p:txBody>
      </p:sp>
      <p:sp>
        <p:nvSpPr>
          <p:cNvPr id="3" name="Content Placeholder 2"/>
          <p:cNvSpPr>
            <a:spLocks noGrp="1"/>
          </p:cNvSpPr>
          <p:nvPr>
            <p:ph idx="1"/>
          </p:nvPr>
        </p:nvSpPr>
        <p:spPr>
          <a:xfrm>
            <a:off x="635523" y="813414"/>
            <a:ext cx="11273845" cy="5297825"/>
          </a:xfrm>
        </p:spPr>
        <p:txBody>
          <a:bodyPr>
            <a:normAutofit/>
          </a:bodyPr>
          <a:lstStyle/>
          <a:p>
            <a:pPr marL="0" indent="0">
              <a:buNone/>
            </a:pPr>
            <a:r>
              <a:rPr lang="en-GB" sz="2400" dirty="0"/>
              <a:t>We would welcome the children continuing their learning beyond the classroom - if you do anything outside of school linked to our learning please do share this with us.  In the past, children have visited museums to find out about a history topic or done some independent research.  This really enhances topics for us all so please do encourage your child to share this with us.</a:t>
            </a:r>
          </a:p>
          <a:p>
            <a:pPr marL="0" indent="0">
              <a:buNone/>
            </a:pPr>
            <a:r>
              <a:rPr lang="en-GB" sz="2400" b="1" dirty="0"/>
              <a:t>Reading </a:t>
            </a:r>
            <a:r>
              <a:rPr lang="en-GB" sz="2400" dirty="0"/>
              <a:t>high quality texts is vital as this has such a positive impact on writing development. We have an excellent selection of books in class and reading every day for at least 15 minutes is an expectation for home learning in Picasso class. </a:t>
            </a:r>
          </a:p>
          <a:p>
            <a:pPr marL="0" indent="0">
              <a:buNone/>
            </a:pPr>
            <a:r>
              <a:rPr lang="en-GB" sz="2400" b="1" dirty="0" err="1"/>
              <a:t>TTRockstars</a:t>
            </a:r>
            <a:r>
              <a:rPr lang="en-GB" sz="2400" dirty="0"/>
              <a:t> is also a great resources provided by school and just 10 minutes each day will really improve vital skills in times tables including the inverse division facts. </a:t>
            </a:r>
          </a:p>
          <a:p>
            <a:pPr marL="0" indent="0">
              <a:buNone/>
            </a:pPr>
            <a:r>
              <a:rPr lang="en-GB" sz="2400" dirty="0"/>
              <a:t>Children will be given a Password Passport which will contain the passwords that they need. </a:t>
            </a:r>
          </a:p>
        </p:txBody>
      </p:sp>
    </p:spTree>
    <p:extLst>
      <p:ext uri="{BB962C8B-B14F-4D97-AF65-F5344CB8AC3E}">
        <p14:creationId xmlns:p14="http://schemas.microsoft.com/office/powerpoint/2010/main" val="374511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4088-8923-16EE-83EC-BD88F12D6984}"/>
              </a:ext>
            </a:extLst>
          </p:cNvPr>
          <p:cNvSpPr>
            <a:spLocks noGrp="1"/>
          </p:cNvSpPr>
          <p:nvPr>
            <p:ph type="title"/>
          </p:nvPr>
        </p:nvSpPr>
        <p:spPr>
          <a:xfrm>
            <a:off x="722299" y="609601"/>
            <a:ext cx="10094927" cy="965626"/>
          </a:xfrm>
        </p:spPr>
        <p:txBody>
          <a:bodyPr/>
          <a:lstStyle/>
          <a:p>
            <a:endParaRPr lang="en-GB" dirty="0"/>
          </a:p>
        </p:txBody>
      </p:sp>
      <p:pic>
        <p:nvPicPr>
          <p:cNvPr id="5" name="Content Placeholder 4">
            <a:extLst>
              <a:ext uri="{FF2B5EF4-FFF2-40B4-BE49-F238E27FC236}">
                <a16:creationId xmlns:a16="http://schemas.microsoft.com/office/drawing/2014/main" id="{0A12198A-418E-9D3A-1D82-BC84C4F21117}"/>
              </a:ext>
            </a:extLst>
          </p:cNvPr>
          <p:cNvPicPr>
            <a:picLocks noGrp="1" noChangeAspect="1"/>
          </p:cNvPicPr>
          <p:nvPr>
            <p:ph idx="1"/>
          </p:nvPr>
        </p:nvPicPr>
        <p:blipFill>
          <a:blip r:embed="rId2"/>
          <a:stretch>
            <a:fillRect/>
          </a:stretch>
        </p:blipFill>
        <p:spPr>
          <a:xfrm>
            <a:off x="1459966" y="368834"/>
            <a:ext cx="9357260" cy="6231750"/>
          </a:xfrm>
          <a:prstGeom prst="rect">
            <a:avLst/>
          </a:prstGeom>
        </p:spPr>
      </p:pic>
      <p:sp>
        <p:nvSpPr>
          <p:cNvPr id="6" name="TextBox 5">
            <a:extLst>
              <a:ext uri="{FF2B5EF4-FFF2-40B4-BE49-F238E27FC236}">
                <a16:creationId xmlns:a16="http://schemas.microsoft.com/office/drawing/2014/main" id="{03FEDA4E-D349-ECEC-4F23-80F47CEF4AF2}"/>
              </a:ext>
            </a:extLst>
          </p:cNvPr>
          <p:cNvSpPr txBox="1"/>
          <p:nvPr/>
        </p:nvSpPr>
        <p:spPr>
          <a:xfrm>
            <a:off x="2358998" y="806824"/>
            <a:ext cx="6746582" cy="923330"/>
          </a:xfrm>
          <a:prstGeom prst="rect">
            <a:avLst/>
          </a:prstGeom>
          <a:noFill/>
        </p:spPr>
        <p:txBody>
          <a:bodyPr wrap="square" rtlCol="0">
            <a:spAutoFit/>
          </a:bodyPr>
          <a:lstStyle/>
          <a:p>
            <a:pPr algn="ctr"/>
            <a:r>
              <a:rPr lang="en-GB" sz="5400" dirty="0">
                <a:solidFill>
                  <a:schemeClr val="bg1"/>
                </a:solidFill>
              </a:rPr>
              <a:t>“Hello” from Picasso!</a:t>
            </a:r>
          </a:p>
        </p:txBody>
      </p:sp>
    </p:spTree>
    <p:extLst>
      <p:ext uri="{BB962C8B-B14F-4D97-AF65-F5344CB8AC3E}">
        <p14:creationId xmlns:p14="http://schemas.microsoft.com/office/powerpoint/2010/main" val="172344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1"/>
            <a:ext cx="10131425" cy="1041400"/>
          </a:xfrm>
        </p:spPr>
        <p:txBody>
          <a:bodyPr>
            <a:normAutofit fontScale="90000"/>
          </a:bodyPr>
          <a:lstStyle/>
          <a:p>
            <a:pPr algn="ctr"/>
            <a:r>
              <a:rPr lang="en-GB" sz="4900" dirty="0">
                <a:latin typeface="Arial Rounded MT Bold" panose="020F0704030504030204" pitchFamily="34" charset="0"/>
              </a:rPr>
              <a:t>Our CLASS PRAYER</a:t>
            </a:r>
            <a:br>
              <a:rPr lang="en-GB" dirty="0">
                <a:latin typeface="Arial Rounded MT Bold" panose="020F0704030504030204" pitchFamily="34" charset="0"/>
              </a:rPr>
            </a:br>
            <a:endParaRPr lang="en-GB" dirty="0">
              <a:latin typeface="Arial Rounded MT Bold" panose="020F0704030504030204" pitchFamily="34" charset="0"/>
            </a:endParaRPr>
          </a:p>
        </p:txBody>
      </p:sp>
      <p:sp>
        <p:nvSpPr>
          <p:cNvPr id="3" name="Content Placeholder 2"/>
          <p:cNvSpPr>
            <a:spLocks noGrp="1"/>
          </p:cNvSpPr>
          <p:nvPr>
            <p:ph idx="1"/>
          </p:nvPr>
        </p:nvSpPr>
        <p:spPr>
          <a:xfrm>
            <a:off x="336884" y="1514764"/>
            <a:ext cx="11357811" cy="4435276"/>
          </a:xfrm>
        </p:spPr>
        <p:txBody>
          <a:bodyPr>
            <a:noAutofit/>
          </a:bodyPr>
          <a:lstStyle/>
          <a:p>
            <a:pPr marL="0" lvl="0" indent="0" algn="ctr" fontAlgn="base">
              <a:spcBef>
                <a:spcPct val="0"/>
              </a:spcBef>
              <a:spcAft>
                <a:spcPct val="0"/>
              </a:spcAft>
              <a:buClrTx/>
              <a:buSzTx/>
              <a:buNone/>
            </a:pPr>
            <a:r>
              <a:rPr lang="en-US" altLang="en-US" sz="3600" dirty="0">
                <a:latin typeface="Arial Rounded MT Bold" panose="020F0704030504030204" pitchFamily="34" charset="0"/>
              </a:rPr>
              <a:t>Dear God,</a:t>
            </a: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r>
              <a:rPr lang="en-US" altLang="en-US" sz="3600" dirty="0">
                <a:latin typeface="Arial Rounded MT Bold" panose="020F0704030504030204" pitchFamily="34" charset="0"/>
              </a:rPr>
              <a:t>Please help us together,</a:t>
            </a:r>
          </a:p>
          <a:p>
            <a:pPr marL="0" lvl="0" indent="0" algn="ctr" fontAlgn="base">
              <a:spcBef>
                <a:spcPct val="0"/>
              </a:spcBef>
              <a:spcAft>
                <a:spcPct val="0"/>
              </a:spcAft>
              <a:buClrTx/>
              <a:buSzTx/>
              <a:buNone/>
            </a:pPr>
            <a:r>
              <a:rPr lang="en-US" altLang="en-US" sz="3600" dirty="0">
                <a:latin typeface="Arial Rounded MT Bold" panose="020F0704030504030204" pitchFamily="34" charset="0"/>
              </a:rPr>
              <a:t> to learn for life,</a:t>
            </a:r>
          </a:p>
          <a:p>
            <a:pPr marL="0" lvl="0" indent="0" algn="ctr" fontAlgn="base">
              <a:spcBef>
                <a:spcPct val="0"/>
              </a:spcBef>
              <a:spcAft>
                <a:spcPct val="0"/>
              </a:spcAft>
              <a:buClrTx/>
              <a:buSzTx/>
              <a:buNone/>
            </a:pPr>
            <a:r>
              <a:rPr lang="en-US" altLang="en-US" sz="3600" dirty="0">
                <a:latin typeface="Arial Rounded MT Bold" panose="020F0704030504030204" pitchFamily="34" charset="0"/>
              </a:rPr>
              <a:t> achieve our best</a:t>
            </a:r>
          </a:p>
          <a:p>
            <a:pPr marL="0" lvl="0" indent="0" algn="ctr" fontAlgn="base">
              <a:spcBef>
                <a:spcPct val="0"/>
              </a:spcBef>
              <a:spcAft>
                <a:spcPct val="0"/>
              </a:spcAft>
              <a:buClrTx/>
              <a:buSzTx/>
              <a:buNone/>
            </a:pPr>
            <a:r>
              <a:rPr lang="en-US" altLang="en-US" sz="3600" dirty="0">
                <a:latin typeface="Arial Rounded MT Bold" panose="020F0704030504030204" pitchFamily="34" charset="0"/>
              </a:rPr>
              <a:t> and grow in faith.</a:t>
            </a:r>
          </a:p>
          <a:p>
            <a:pPr marL="0" lvl="0" indent="0" algn="ctr" fontAlgn="base">
              <a:spcBef>
                <a:spcPct val="0"/>
              </a:spcBef>
              <a:spcAft>
                <a:spcPct val="0"/>
              </a:spcAft>
              <a:buClrTx/>
              <a:buSzTx/>
              <a:buNone/>
            </a:pPr>
            <a:r>
              <a:rPr lang="en-US" altLang="en-US" sz="3600" dirty="0">
                <a:latin typeface="Arial Rounded MT Bold" panose="020F0704030504030204" pitchFamily="34" charset="0"/>
              </a:rPr>
              <a:t>In Jesus’ name,</a:t>
            </a:r>
          </a:p>
          <a:p>
            <a:pPr marL="0" lvl="0" indent="0" algn="ctr" fontAlgn="base">
              <a:spcBef>
                <a:spcPct val="0"/>
              </a:spcBef>
              <a:spcAft>
                <a:spcPct val="0"/>
              </a:spcAft>
              <a:buClrTx/>
              <a:buSzTx/>
              <a:buNone/>
            </a:pPr>
            <a:endParaRPr lang="en-US" altLang="en-US" sz="3600" dirty="0">
              <a:latin typeface="Arial Rounded MT Bold" panose="020F0704030504030204" pitchFamily="34" charset="0"/>
            </a:endParaRPr>
          </a:p>
          <a:p>
            <a:pPr marL="0" lvl="0" indent="0" algn="ctr" fontAlgn="base">
              <a:spcBef>
                <a:spcPct val="0"/>
              </a:spcBef>
              <a:spcAft>
                <a:spcPct val="0"/>
              </a:spcAft>
              <a:buClrTx/>
              <a:buSzTx/>
              <a:buNone/>
            </a:pPr>
            <a:r>
              <a:rPr lang="en-US" altLang="en-US" sz="3600" dirty="0">
                <a:latin typeface="Arial Rounded MT Bold" panose="020F0704030504030204" pitchFamily="34" charset="0"/>
              </a:rPr>
              <a:t>Amen</a:t>
            </a:r>
          </a:p>
          <a:p>
            <a:pPr marL="0" lvl="0" indent="0" fontAlgn="base">
              <a:spcBef>
                <a:spcPct val="0"/>
              </a:spcBef>
              <a:spcAft>
                <a:spcPct val="0"/>
              </a:spcAft>
              <a:buClrTx/>
              <a:buSzTx/>
              <a:buNone/>
            </a:pPr>
            <a:endParaRPr lang="en-GB" altLang="en-US" sz="3600" dirty="0">
              <a:latin typeface="Arial Rounded MT Bold" panose="020F0704030504030204" pitchFamily="34" charset="0"/>
            </a:endParaRPr>
          </a:p>
          <a:p>
            <a:pPr marL="0" lvl="0" indent="0" fontAlgn="base">
              <a:spcBef>
                <a:spcPct val="0"/>
              </a:spcBef>
              <a:spcAft>
                <a:spcPct val="0"/>
              </a:spcAft>
              <a:buClrTx/>
              <a:buSzTx/>
              <a:buNone/>
            </a:pPr>
            <a:endParaRPr lang="en-GB" altLang="en-US" sz="3600" dirty="0">
              <a:latin typeface="Arial Rounded MT Bold" panose="020F0704030504030204" pitchFamily="34" charset="0"/>
            </a:endParaRPr>
          </a:p>
          <a:p>
            <a:pPr marL="0" lvl="0" indent="0" fontAlgn="base">
              <a:spcBef>
                <a:spcPct val="0"/>
              </a:spcBef>
              <a:spcAft>
                <a:spcPct val="0"/>
              </a:spcAft>
              <a:buClrTx/>
              <a:buSzTx/>
              <a:buNone/>
            </a:pPr>
            <a:endParaRPr lang="en-GB" altLang="en-US" sz="3600" dirty="0">
              <a:latin typeface="Arial Rounded MT Bold" panose="020F0704030504030204" pitchFamily="34" charset="0"/>
            </a:endParaRPr>
          </a:p>
          <a:p>
            <a:pPr marL="0" lvl="0" indent="0" fontAlgn="base">
              <a:spcBef>
                <a:spcPct val="0"/>
              </a:spcBef>
              <a:spcAft>
                <a:spcPct val="0"/>
              </a:spcAft>
              <a:buClrTx/>
              <a:buSzTx/>
              <a:buNone/>
            </a:pPr>
            <a:endParaRPr lang="en-GB" altLang="en-US" sz="3600" dirty="0">
              <a:latin typeface="Arial Rounded MT Bold" panose="020F0704030504030204" pitchFamily="34" charset="0"/>
            </a:endParaRPr>
          </a:p>
          <a:p>
            <a:pPr marL="0" lvl="0" indent="0" fontAlgn="base">
              <a:spcBef>
                <a:spcPct val="0"/>
              </a:spcBef>
              <a:spcAft>
                <a:spcPct val="0"/>
              </a:spcAft>
              <a:buClrTx/>
              <a:buSzTx/>
              <a:buNone/>
            </a:pPr>
            <a:endParaRPr lang="en-GB" altLang="en-US" sz="3600" dirty="0">
              <a:latin typeface="Arial Rounded MT Bold" panose="020F0704030504030204" pitchFamily="34" charset="0"/>
            </a:endParaRPr>
          </a:p>
          <a:p>
            <a:pPr marL="0" lvl="0" indent="0" fontAlgn="base">
              <a:spcBef>
                <a:spcPct val="0"/>
              </a:spcBef>
              <a:spcAft>
                <a:spcPct val="0"/>
              </a:spcAft>
              <a:buClrTx/>
              <a:buSzTx/>
              <a:buNone/>
            </a:pPr>
            <a:endParaRPr lang="en-US" altLang="en-US" sz="3600" dirty="0">
              <a:latin typeface="Arial Rounded MT Bold" panose="020F0704030504030204" pitchFamily="34" charset="0"/>
            </a:endParaRPr>
          </a:p>
          <a:p>
            <a:pPr marL="0" lvl="0" indent="0" fontAlgn="base">
              <a:spcBef>
                <a:spcPct val="0"/>
              </a:spcBef>
              <a:spcAft>
                <a:spcPct val="0"/>
              </a:spcAft>
              <a:buClrTx/>
              <a:buSzTx/>
              <a:buNone/>
            </a:pPr>
            <a:r>
              <a:rPr lang="en-US" altLang="en-US" sz="3600" baseline="30000" dirty="0">
                <a:latin typeface="Arial Rounded MT Bold" panose="020F0704030504030204" pitchFamily="34" charset="0"/>
              </a:rPr>
              <a:t> </a:t>
            </a:r>
            <a:r>
              <a:rPr lang="en-US" altLang="en-US" sz="3600" dirty="0">
                <a:latin typeface="Arial Rounded MT Bold" panose="020F0704030504030204" pitchFamily="34" charset="0"/>
              </a:rPr>
              <a:t> </a:t>
            </a:r>
          </a:p>
          <a:p>
            <a:endParaRPr lang="en-GB" sz="3600" dirty="0"/>
          </a:p>
        </p:txBody>
      </p:sp>
    </p:spTree>
    <p:extLst>
      <p:ext uri="{BB962C8B-B14F-4D97-AF65-F5344CB8AC3E}">
        <p14:creationId xmlns:p14="http://schemas.microsoft.com/office/powerpoint/2010/main" val="363694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BC6E-306A-4671-9B57-803B0E42162E}"/>
              </a:ext>
            </a:extLst>
          </p:cNvPr>
          <p:cNvSpPr>
            <a:spLocks noGrp="1"/>
          </p:cNvSpPr>
          <p:nvPr>
            <p:ph type="title"/>
          </p:nvPr>
        </p:nvSpPr>
        <p:spPr>
          <a:xfrm>
            <a:off x="685801" y="269508"/>
            <a:ext cx="10131425" cy="1049153"/>
          </a:xfrm>
        </p:spPr>
        <p:txBody>
          <a:bodyPr>
            <a:normAutofit fontScale="90000"/>
          </a:bodyPr>
          <a:lstStyle/>
          <a:p>
            <a:pPr algn="ctr"/>
            <a:r>
              <a:rPr lang="en-GB" sz="4800" dirty="0">
                <a:latin typeface="Arial Rounded MT Bold" panose="020F0704030504030204" pitchFamily="34" charset="0"/>
              </a:rPr>
              <a:t>PICASSO AT GRAFHAM 2025!</a:t>
            </a:r>
            <a:br>
              <a:rPr lang="en-GB" sz="4800" dirty="0">
                <a:latin typeface="Arial Rounded MT Bold" panose="020F0704030504030204" pitchFamily="34" charset="0"/>
              </a:rPr>
            </a:br>
            <a:endParaRPr lang="en-GB" sz="4800" dirty="0">
              <a:latin typeface="Arial Rounded MT Bold" panose="020F0704030504030204" pitchFamily="34" charset="0"/>
            </a:endParaRPr>
          </a:p>
        </p:txBody>
      </p:sp>
      <p:pic>
        <p:nvPicPr>
          <p:cNvPr id="8" name="Picture 7">
            <a:extLst>
              <a:ext uri="{FF2B5EF4-FFF2-40B4-BE49-F238E27FC236}">
                <a16:creationId xmlns:a16="http://schemas.microsoft.com/office/drawing/2014/main" id="{B8599CB7-FF16-248A-1EF9-82C9E652AFB3}"/>
              </a:ext>
            </a:extLst>
          </p:cNvPr>
          <p:cNvPicPr>
            <a:picLocks noChangeAspect="1"/>
          </p:cNvPicPr>
          <p:nvPr/>
        </p:nvPicPr>
        <p:blipFill>
          <a:blip r:embed="rId2"/>
          <a:stretch>
            <a:fillRect/>
          </a:stretch>
        </p:blipFill>
        <p:spPr>
          <a:xfrm>
            <a:off x="192255" y="954656"/>
            <a:ext cx="3613899" cy="5437518"/>
          </a:xfrm>
          <a:prstGeom prst="rect">
            <a:avLst/>
          </a:prstGeom>
        </p:spPr>
      </p:pic>
      <p:pic>
        <p:nvPicPr>
          <p:cNvPr id="9" name="Picture 8">
            <a:extLst>
              <a:ext uri="{FF2B5EF4-FFF2-40B4-BE49-F238E27FC236}">
                <a16:creationId xmlns:a16="http://schemas.microsoft.com/office/drawing/2014/main" id="{095D8478-1864-E886-F48D-F743F127836E}"/>
              </a:ext>
            </a:extLst>
          </p:cNvPr>
          <p:cNvPicPr>
            <a:picLocks noChangeAspect="1"/>
          </p:cNvPicPr>
          <p:nvPr/>
        </p:nvPicPr>
        <p:blipFill>
          <a:blip r:embed="rId3"/>
          <a:stretch>
            <a:fillRect/>
          </a:stretch>
        </p:blipFill>
        <p:spPr>
          <a:xfrm>
            <a:off x="3907766" y="944664"/>
            <a:ext cx="3942272" cy="5437518"/>
          </a:xfrm>
          <a:prstGeom prst="rect">
            <a:avLst/>
          </a:prstGeom>
        </p:spPr>
      </p:pic>
      <p:pic>
        <p:nvPicPr>
          <p:cNvPr id="11" name="Picture 10">
            <a:extLst>
              <a:ext uri="{FF2B5EF4-FFF2-40B4-BE49-F238E27FC236}">
                <a16:creationId xmlns:a16="http://schemas.microsoft.com/office/drawing/2014/main" id="{9DB8F04D-4CAE-8723-DEFB-959872A1E662}"/>
              </a:ext>
            </a:extLst>
          </p:cNvPr>
          <p:cNvPicPr>
            <a:picLocks noChangeAspect="1"/>
          </p:cNvPicPr>
          <p:nvPr/>
        </p:nvPicPr>
        <p:blipFill>
          <a:blip r:embed="rId4"/>
          <a:stretch>
            <a:fillRect/>
          </a:stretch>
        </p:blipFill>
        <p:spPr>
          <a:xfrm>
            <a:off x="7951650" y="954656"/>
            <a:ext cx="4048095" cy="5427525"/>
          </a:xfrm>
          <a:prstGeom prst="rect">
            <a:avLst/>
          </a:prstGeom>
        </p:spPr>
      </p:pic>
      <p:sp>
        <p:nvSpPr>
          <p:cNvPr id="13" name="TextBox 12">
            <a:extLst>
              <a:ext uri="{FF2B5EF4-FFF2-40B4-BE49-F238E27FC236}">
                <a16:creationId xmlns:a16="http://schemas.microsoft.com/office/drawing/2014/main" id="{4C94878F-D27A-C948-211D-8B8B0D454AEC}"/>
              </a:ext>
            </a:extLst>
          </p:cNvPr>
          <p:cNvSpPr txBox="1"/>
          <p:nvPr/>
        </p:nvSpPr>
        <p:spPr>
          <a:xfrm>
            <a:off x="940577" y="1388853"/>
            <a:ext cx="4433679" cy="646331"/>
          </a:xfrm>
          <a:prstGeom prst="rect">
            <a:avLst/>
          </a:prstGeom>
          <a:noFill/>
        </p:spPr>
        <p:txBody>
          <a:bodyPr wrap="square" rtlCol="0">
            <a:spAutoFit/>
          </a:bodyPr>
          <a:lstStyle/>
          <a:p>
            <a:r>
              <a:rPr lang="en-GB" sz="3600" b="1" dirty="0">
                <a:solidFill>
                  <a:schemeClr val="bg1"/>
                </a:solidFill>
              </a:rPr>
              <a:t>LOW ROPES!</a:t>
            </a:r>
          </a:p>
        </p:txBody>
      </p:sp>
    </p:spTree>
    <p:extLst>
      <p:ext uri="{BB962C8B-B14F-4D97-AF65-F5344CB8AC3E}">
        <p14:creationId xmlns:p14="http://schemas.microsoft.com/office/powerpoint/2010/main" val="274315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E0A0C-968E-0428-2F0E-9E2DD5721D2B}"/>
              </a:ext>
            </a:extLst>
          </p:cNvPr>
          <p:cNvPicPr>
            <a:picLocks noChangeAspect="1"/>
          </p:cNvPicPr>
          <p:nvPr/>
        </p:nvPicPr>
        <p:blipFill>
          <a:blip r:embed="rId2"/>
          <a:stretch>
            <a:fillRect/>
          </a:stretch>
        </p:blipFill>
        <p:spPr>
          <a:xfrm>
            <a:off x="850727" y="609600"/>
            <a:ext cx="5219810" cy="5965167"/>
          </a:xfrm>
          <a:prstGeom prst="rect">
            <a:avLst/>
          </a:prstGeom>
        </p:spPr>
      </p:pic>
      <p:sp>
        <p:nvSpPr>
          <p:cNvPr id="2" name="Title 1">
            <a:extLst>
              <a:ext uri="{FF2B5EF4-FFF2-40B4-BE49-F238E27FC236}">
                <a16:creationId xmlns:a16="http://schemas.microsoft.com/office/drawing/2014/main" id="{BC868212-BF41-7CC7-7955-393DD5F66189}"/>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A5DF6B71-AC0E-C84B-82A6-E2E878BA50E3}"/>
              </a:ext>
            </a:extLst>
          </p:cNvPr>
          <p:cNvPicPr>
            <a:picLocks noGrp="1" noChangeAspect="1"/>
          </p:cNvPicPr>
          <p:nvPr>
            <p:ph idx="1"/>
          </p:nvPr>
        </p:nvPicPr>
        <p:blipFill>
          <a:blip r:embed="rId3"/>
          <a:stretch>
            <a:fillRect/>
          </a:stretch>
        </p:blipFill>
        <p:spPr>
          <a:xfrm>
            <a:off x="6235462" y="112143"/>
            <a:ext cx="5698356" cy="3459697"/>
          </a:xfrm>
          <a:prstGeom prst="rect">
            <a:avLst/>
          </a:prstGeom>
        </p:spPr>
      </p:pic>
      <p:pic>
        <p:nvPicPr>
          <p:cNvPr id="6" name="Picture 5">
            <a:extLst>
              <a:ext uri="{FF2B5EF4-FFF2-40B4-BE49-F238E27FC236}">
                <a16:creationId xmlns:a16="http://schemas.microsoft.com/office/drawing/2014/main" id="{AB32718D-4806-B749-A4D4-75A9C71B956A}"/>
              </a:ext>
            </a:extLst>
          </p:cNvPr>
          <p:cNvPicPr>
            <a:picLocks noChangeAspect="1"/>
          </p:cNvPicPr>
          <p:nvPr/>
        </p:nvPicPr>
        <p:blipFill>
          <a:blip r:embed="rId4"/>
          <a:stretch>
            <a:fillRect/>
          </a:stretch>
        </p:blipFill>
        <p:spPr>
          <a:xfrm>
            <a:off x="6254980" y="3692107"/>
            <a:ext cx="5698356" cy="2980425"/>
          </a:xfrm>
          <a:prstGeom prst="rect">
            <a:avLst/>
          </a:prstGeom>
        </p:spPr>
      </p:pic>
      <p:sp>
        <p:nvSpPr>
          <p:cNvPr id="7" name="TextBox 6">
            <a:extLst>
              <a:ext uri="{FF2B5EF4-FFF2-40B4-BE49-F238E27FC236}">
                <a16:creationId xmlns:a16="http://schemas.microsoft.com/office/drawing/2014/main" id="{4775A512-8465-EFA1-F5D4-F083F0F1D1A1}"/>
              </a:ext>
            </a:extLst>
          </p:cNvPr>
          <p:cNvSpPr txBox="1"/>
          <p:nvPr/>
        </p:nvSpPr>
        <p:spPr>
          <a:xfrm>
            <a:off x="1716657" y="543464"/>
            <a:ext cx="5443268" cy="707886"/>
          </a:xfrm>
          <a:prstGeom prst="rect">
            <a:avLst/>
          </a:prstGeom>
          <a:noFill/>
        </p:spPr>
        <p:txBody>
          <a:bodyPr wrap="square" rtlCol="0">
            <a:spAutoFit/>
          </a:bodyPr>
          <a:lstStyle/>
          <a:p>
            <a:r>
              <a:rPr lang="en-GB" sz="4000" b="1" dirty="0">
                <a:solidFill>
                  <a:schemeClr val="bg1"/>
                </a:solidFill>
              </a:rPr>
              <a:t>PROBLEM SOLVING!</a:t>
            </a:r>
          </a:p>
        </p:txBody>
      </p:sp>
    </p:spTree>
    <p:extLst>
      <p:ext uri="{BB962C8B-B14F-4D97-AF65-F5344CB8AC3E}">
        <p14:creationId xmlns:p14="http://schemas.microsoft.com/office/powerpoint/2010/main" val="338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CA8229-4B88-ABB4-E548-D490D7B42DDB}"/>
              </a:ext>
            </a:extLst>
          </p:cNvPr>
          <p:cNvPicPr>
            <a:picLocks noChangeAspect="1"/>
          </p:cNvPicPr>
          <p:nvPr/>
        </p:nvPicPr>
        <p:blipFill>
          <a:blip r:embed="rId2"/>
          <a:stretch>
            <a:fillRect/>
          </a:stretch>
        </p:blipFill>
        <p:spPr>
          <a:xfrm>
            <a:off x="3594304" y="2509201"/>
            <a:ext cx="4314417" cy="3901663"/>
          </a:xfrm>
          <a:prstGeom prst="rect">
            <a:avLst/>
          </a:prstGeom>
        </p:spPr>
      </p:pic>
      <p:sp>
        <p:nvSpPr>
          <p:cNvPr id="2" name="Title 1">
            <a:extLst>
              <a:ext uri="{FF2B5EF4-FFF2-40B4-BE49-F238E27FC236}">
                <a16:creationId xmlns:a16="http://schemas.microsoft.com/office/drawing/2014/main" id="{07025294-CCB5-573C-464B-659DB46541E5}"/>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A38D238C-8284-D134-0C37-1A47C9E9A83D}"/>
              </a:ext>
            </a:extLst>
          </p:cNvPr>
          <p:cNvPicPr>
            <a:picLocks noGrp="1" noChangeAspect="1"/>
          </p:cNvPicPr>
          <p:nvPr>
            <p:ph idx="1"/>
          </p:nvPr>
        </p:nvPicPr>
        <p:blipFill>
          <a:blip r:embed="rId3"/>
          <a:stretch>
            <a:fillRect/>
          </a:stretch>
        </p:blipFill>
        <p:spPr>
          <a:xfrm>
            <a:off x="244415" y="642381"/>
            <a:ext cx="3542648" cy="4869898"/>
          </a:xfrm>
          <a:prstGeom prst="rect">
            <a:avLst/>
          </a:prstGeom>
        </p:spPr>
      </p:pic>
      <p:pic>
        <p:nvPicPr>
          <p:cNvPr id="6" name="Picture 5">
            <a:extLst>
              <a:ext uri="{FF2B5EF4-FFF2-40B4-BE49-F238E27FC236}">
                <a16:creationId xmlns:a16="http://schemas.microsoft.com/office/drawing/2014/main" id="{05D1F7EE-AF7E-A3A7-D757-DA0E2D25C1A0}"/>
              </a:ext>
            </a:extLst>
          </p:cNvPr>
          <p:cNvPicPr>
            <a:picLocks noChangeAspect="1"/>
          </p:cNvPicPr>
          <p:nvPr/>
        </p:nvPicPr>
        <p:blipFill>
          <a:blip r:embed="rId4"/>
          <a:stretch>
            <a:fillRect/>
          </a:stretch>
        </p:blipFill>
        <p:spPr>
          <a:xfrm>
            <a:off x="7825927" y="609600"/>
            <a:ext cx="4121658" cy="5801264"/>
          </a:xfrm>
          <a:prstGeom prst="rect">
            <a:avLst/>
          </a:prstGeom>
        </p:spPr>
      </p:pic>
    </p:spTree>
    <p:extLst>
      <p:ext uri="{BB962C8B-B14F-4D97-AF65-F5344CB8AC3E}">
        <p14:creationId xmlns:p14="http://schemas.microsoft.com/office/powerpoint/2010/main" val="1504569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3C8789-419A-C4F8-D87F-027FB1D7DEA1}"/>
              </a:ext>
            </a:extLst>
          </p:cNvPr>
          <p:cNvPicPr>
            <a:picLocks noChangeAspect="1"/>
          </p:cNvPicPr>
          <p:nvPr/>
        </p:nvPicPr>
        <p:blipFill>
          <a:blip r:embed="rId2"/>
          <a:stretch>
            <a:fillRect/>
          </a:stretch>
        </p:blipFill>
        <p:spPr>
          <a:xfrm>
            <a:off x="406430" y="381000"/>
            <a:ext cx="4665902" cy="6140570"/>
          </a:xfrm>
          <a:prstGeom prst="rect">
            <a:avLst/>
          </a:prstGeom>
        </p:spPr>
      </p:pic>
      <p:sp>
        <p:nvSpPr>
          <p:cNvPr id="4" name="AutoShape 2">
            <a:extLst>
              <a:ext uri="{FF2B5EF4-FFF2-40B4-BE49-F238E27FC236}">
                <a16:creationId xmlns:a16="http://schemas.microsoft.com/office/drawing/2014/main" id="{B8E05A8E-26FC-8145-1E08-C2F75872B4F0}"/>
              </a:ext>
            </a:extLst>
          </p:cNvPr>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b="1" dirty="0">
                <a:solidFill>
                  <a:schemeClr val="bg1"/>
                </a:solidFill>
              </a:rPr>
              <a:t>WING SURFING!</a:t>
            </a:r>
          </a:p>
        </p:txBody>
      </p:sp>
      <p:pic>
        <p:nvPicPr>
          <p:cNvPr id="9" name="Content Placeholder 8">
            <a:extLst>
              <a:ext uri="{FF2B5EF4-FFF2-40B4-BE49-F238E27FC236}">
                <a16:creationId xmlns:a16="http://schemas.microsoft.com/office/drawing/2014/main" id="{034A5B1B-915A-1651-07CE-87F07C8922D4}"/>
              </a:ext>
            </a:extLst>
          </p:cNvPr>
          <p:cNvPicPr>
            <a:picLocks noGrp="1" noChangeAspect="1"/>
          </p:cNvPicPr>
          <p:nvPr>
            <p:ph idx="1"/>
          </p:nvPr>
        </p:nvPicPr>
        <p:blipFill>
          <a:blip r:embed="rId3"/>
          <a:stretch>
            <a:fillRect/>
          </a:stretch>
        </p:blipFill>
        <p:spPr>
          <a:xfrm>
            <a:off x="7910424" y="311989"/>
            <a:ext cx="4007956" cy="4483549"/>
          </a:xfrm>
          <a:prstGeom prst="rect">
            <a:avLst/>
          </a:prstGeom>
        </p:spPr>
      </p:pic>
      <p:pic>
        <p:nvPicPr>
          <p:cNvPr id="10" name="Picture 9">
            <a:extLst>
              <a:ext uri="{FF2B5EF4-FFF2-40B4-BE49-F238E27FC236}">
                <a16:creationId xmlns:a16="http://schemas.microsoft.com/office/drawing/2014/main" id="{827B04A5-8BA7-DBB8-14C2-2C4771AE8ECE}"/>
              </a:ext>
            </a:extLst>
          </p:cNvPr>
          <p:cNvPicPr>
            <a:picLocks noChangeAspect="1"/>
          </p:cNvPicPr>
          <p:nvPr/>
        </p:nvPicPr>
        <p:blipFill>
          <a:blip r:embed="rId4"/>
          <a:stretch>
            <a:fillRect/>
          </a:stretch>
        </p:blipFill>
        <p:spPr>
          <a:xfrm>
            <a:off x="5072332" y="2691442"/>
            <a:ext cx="4727276" cy="3830128"/>
          </a:xfrm>
          <a:prstGeom prst="rect">
            <a:avLst/>
          </a:prstGeom>
        </p:spPr>
      </p:pic>
    </p:spTree>
    <p:extLst>
      <p:ext uri="{BB962C8B-B14F-4D97-AF65-F5344CB8AC3E}">
        <p14:creationId xmlns:p14="http://schemas.microsoft.com/office/powerpoint/2010/main" val="302062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2A3EDF-4F16-A3FE-7202-B9BB0EC3C13E}"/>
              </a:ext>
            </a:extLst>
          </p:cNvPr>
          <p:cNvPicPr>
            <a:picLocks noChangeAspect="1"/>
          </p:cNvPicPr>
          <p:nvPr/>
        </p:nvPicPr>
        <p:blipFill>
          <a:blip r:embed="rId2"/>
          <a:stretch>
            <a:fillRect/>
          </a:stretch>
        </p:blipFill>
        <p:spPr>
          <a:xfrm>
            <a:off x="3812874" y="1265210"/>
            <a:ext cx="4854875" cy="5403011"/>
          </a:xfrm>
          <a:prstGeom prst="rect">
            <a:avLst/>
          </a:prstGeom>
        </p:spPr>
      </p:pic>
      <p:sp>
        <p:nvSpPr>
          <p:cNvPr id="2" name="Title 1">
            <a:extLst>
              <a:ext uri="{FF2B5EF4-FFF2-40B4-BE49-F238E27FC236}">
                <a16:creationId xmlns:a16="http://schemas.microsoft.com/office/drawing/2014/main" id="{4A40F1BE-4CC1-54AB-9C31-A4EF7B3D2260}"/>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E148253F-5C40-B8EA-384D-8DA10A93DDFF}"/>
              </a:ext>
            </a:extLst>
          </p:cNvPr>
          <p:cNvSpPr>
            <a:spLocks noGrp="1"/>
          </p:cNvSpPr>
          <p:nvPr>
            <p:ph type="subTitle" idx="1"/>
          </p:nvPr>
        </p:nvSpPr>
        <p:spPr/>
        <p:txBody>
          <a:bodyPr/>
          <a:lstStyle/>
          <a:p>
            <a:endParaRPr lang="en-GB" dirty="0"/>
          </a:p>
        </p:txBody>
      </p:sp>
      <p:pic>
        <p:nvPicPr>
          <p:cNvPr id="4" name="Picture 3">
            <a:extLst>
              <a:ext uri="{FF2B5EF4-FFF2-40B4-BE49-F238E27FC236}">
                <a16:creationId xmlns:a16="http://schemas.microsoft.com/office/drawing/2014/main" id="{86707D8A-7D8E-BF85-CBD6-B521A9E2904D}"/>
              </a:ext>
            </a:extLst>
          </p:cNvPr>
          <p:cNvPicPr>
            <a:picLocks noChangeAspect="1"/>
          </p:cNvPicPr>
          <p:nvPr/>
        </p:nvPicPr>
        <p:blipFill>
          <a:blip r:embed="rId3"/>
          <a:stretch>
            <a:fillRect/>
          </a:stretch>
        </p:blipFill>
        <p:spPr>
          <a:xfrm>
            <a:off x="227160" y="474453"/>
            <a:ext cx="3585713" cy="5118337"/>
          </a:xfrm>
          <a:prstGeom prst="rect">
            <a:avLst/>
          </a:prstGeom>
        </p:spPr>
      </p:pic>
      <p:pic>
        <p:nvPicPr>
          <p:cNvPr id="5" name="Picture 4">
            <a:extLst>
              <a:ext uri="{FF2B5EF4-FFF2-40B4-BE49-F238E27FC236}">
                <a16:creationId xmlns:a16="http://schemas.microsoft.com/office/drawing/2014/main" id="{4C37D781-F413-8E78-7862-A2AEC4B83603}"/>
              </a:ext>
            </a:extLst>
          </p:cNvPr>
          <p:cNvPicPr>
            <a:picLocks noChangeAspect="1"/>
          </p:cNvPicPr>
          <p:nvPr/>
        </p:nvPicPr>
        <p:blipFill>
          <a:blip r:embed="rId4"/>
          <a:stretch>
            <a:fillRect/>
          </a:stretch>
        </p:blipFill>
        <p:spPr>
          <a:xfrm>
            <a:off x="8186467" y="474453"/>
            <a:ext cx="3637471" cy="5572664"/>
          </a:xfrm>
          <a:prstGeom prst="rect">
            <a:avLst/>
          </a:prstGeom>
        </p:spPr>
      </p:pic>
      <p:sp>
        <p:nvSpPr>
          <p:cNvPr id="7" name="TextBox 6">
            <a:extLst>
              <a:ext uri="{FF2B5EF4-FFF2-40B4-BE49-F238E27FC236}">
                <a16:creationId xmlns:a16="http://schemas.microsoft.com/office/drawing/2014/main" id="{ED88D052-494C-6227-5CA1-6606FD4FBCFD}"/>
              </a:ext>
            </a:extLst>
          </p:cNvPr>
          <p:cNvSpPr txBox="1"/>
          <p:nvPr/>
        </p:nvSpPr>
        <p:spPr>
          <a:xfrm>
            <a:off x="3962399" y="543464"/>
            <a:ext cx="3922144" cy="707886"/>
          </a:xfrm>
          <a:prstGeom prst="rect">
            <a:avLst/>
          </a:prstGeom>
          <a:noFill/>
        </p:spPr>
        <p:txBody>
          <a:bodyPr wrap="square" rtlCol="0">
            <a:spAutoFit/>
          </a:bodyPr>
          <a:lstStyle/>
          <a:p>
            <a:pPr algn="ctr"/>
            <a:r>
              <a:rPr lang="en-GB" sz="4000" dirty="0">
                <a:solidFill>
                  <a:schemeClr val="bg1"/>
                </a:solidFill>
              </a:rPr>
              <a:t>SAILING!</a:t>
            </a:r>
          </a:p>
        </p:txBody>
      </p:sp>
    </p:spTree>
    <p:extLst>
      <p:ext uri="{BB962C8B-B14F-4D97-AF65-F5344CB8AC3E}">
        <p14:creationId xmlns:p14="http://schemas.microsoft.com/office/powerpoint/2010/main" val="53099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5FC5-A5FB-3D2D-1334-965B9F4EE108}"/>
              </a:ext>
            </a:extLst>
          </p:cNvPr>
          <p:cNvSpPr>
            <a:spLocks noGrp="1"/>
          </p:cNvSpPr>
          <p:nvPr>
            <p:ph type="title"/>
          </p:nvPr>
        </p:nvSpPr>
        <p:spPr/>
        <p:txBody>
          <a:bodyPr>
            <a:normAutofit/>
          </a:bodyPr>
          <a:lstStyle/>
          <a:p>
            <a:r>
              <a:rPr lang="en-GB" sz="4000" b="1" dirty="0">
                <a:solidFill>
                  <a:schemeClr val="bg1"/>
                </a:solidFill>
              </a:rPr>
              <a:t>Paddleboarding!</a:t>
            </a:r>
          </a:p>
        </p:txBody>
      </p:sp>
      <p:pic>
        <p:nvPicPr>
          <p:cNvPr id="4" name="Content Placeholder 3">
            <a:extLst>
              <a:ext uri="{FF2B5EF4-FFF2-40B4-BE49-F238E27FC236}">
                <a16:creationId xmlns:a16="http://schemas.microsoft.com/office/drawing/2014/main" id="{FD67E684-0AC2-011D-1242-4A84F2C53E0E}"/>
              </a:ext>
            </a:extLst>
          </p:cNvPr>
          <p:cNvPicPr>
            <a:picLocks noGrp="1" noChangeAspect="1"/>
          </p:cNvPicPr>
          <p:nvPr>
            <p:ph idx="1"/>
          </p:nvPr>
        </p:nvPicPr>
        <p:blipFill>
          <a:blip r:embed="rId2"/>
          <a:stretch>
            <a:fillRect/>
          </a:stretch>
        </p:blipFill>
        <p:spPr>
          <a:xfrm>
            <a:off x="6068791" y="249661"/>
            <a:ext cx="5437408" cy="6185644"/>
          </a:xfrm>
          <a:prstGeom prst="rect">
            <a:avLst/>
          </a:prstGeom>
        </p:spPr>
      </p:pic>
      <p:pic>
        <p:nvPicPr>
          <p:cNvPr id="5" name="Picture 4">
            <a:extLst>
              <a:ext uri="{FF2B5EF4-FFF2-40B4-BE49-F238E27FC236}">
                <a16:creationId xmlns:a16="http://schemas.microsoft.com/office/drawing/2014/main" id="{36F691D8-5C32-2274-3DF7-39EE010C9C24}"/>
              </a:ext>
            </a:extLst>
          </p:cNvPr>
          <p:cNvPicPr>
            <a:picLocks noChangeAspect="1"/>
          </p:cNvPicPr>
          <p:nvPr/>
        </p:nvPicPr>
        <p:blipFill>
          <a:blip r:embed="rId3"/>
          <a:stretch>
            <a:fillRect/>
          </a:stretch>
        </p:blipFill>
        <p:spPr>
          <a:xfrm>
            <a:off x="437640" y="1733910"/>
            <a:ext cx="5313873" cy="4701396"/>
          </a:xfrm>
          <a:prstGeom prst="rect">
            <a:avLst/>
          </a:prstGeom>
        </p:spPr>
      </p:pic>
    </p:spTree>
    <p:extLst>
      <p:ext uri="{BB962C8B-B14F-4D97-AF65-F5344CB8AC3E}">
        <p14:creationId xmlns:p14="http://schemas.microsoft.com/office/powerpoint/2010/main" val="30064690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499</TotalTime>
  <Words>470</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Rounded MT Bold</vt:lpstr>
      <vt:lpstr>Calibri</vt:lpstr>
      <vt:lpstr>Calibri Light</vt:lpstr>
      <vt:lpstr>Celestial</vt:lpstr>
      <vt:lpstr>        welcome to  Picasso CLASS Year 5/6 -  2025/26  The PICASSO teaching TEAM Mrs Jackson – class teacher Mrs McCabe – teaching assistant </vt:lpstr>
      <vt:lpstr>PowerPoint Presentation</vt:lpstr>
      <vt:lpstr>Our CLASS PRAYER </vt:lpstr>
      <vt:lpstr>PICASSO AT GRAFHAM 2025! </vt:lpstr>
      <vt:lpstr>PowerPoint Presentation</vt:lpstr>
      <vt:lpstr>PowerPoint Presentation</vt:lpstr>
      <vt:lpstr>WING SURFING!</vt:lpstr>
      <vt:lpstr>PowerPoint Presentation</vt:lpstr>
      <vt:lpstr>Paddleboarding!</vt:lpstr>
      <vt:lpstr>PowerPoint Presentation</vt:lpstr>
      <vt:lpstr>Weekly  Reminders!   </vt:lpstr>
      <vt:lpstr>Collection ARRANGEMENTS</vt:lpstr>
      <vt:lpstr>FOR YEAR 6 ONLY KS2 SATs (Statutory Assessment Tests) 2026</vt:lpstr>
      <vt:lpstr>Home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Picasso CLASS</dc:title>
  <dc:creator>Sarah Jackson</dc:creator>
  <cp:lastModifiedBy>S Jackson</cp:lastModifiedBy>
  <cp:revision>47</cp:revision>
  <dcterms:created xsi:type="dcterms:W3CDTF">2019-09-08T18:28:19Z</dcterms:created>
  <dcterms:modified xsi:type="dcterms:W3CDTF">2025-09-06T19:45:10Z</dcterms:modified>
</cp:coreProperties>
</file>