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5" r:id="rId5"/>
    <p:sldId id="266" r:id="rId6"/>
    <p:sldId id="258" r:id="rId7"/>
    <p:sldId id="267" r:id="rId8"/>
    <p:sldId id="268" r:id="rId9"/>
    <p:sldId id="260" r:id="rId10"/>
    <p:sldId id="271" r:id="rId11"/>
    <p:sldId id="269" r:id="rId12"/>
    <p:sldId id="270" r:id="rId13"/>
    <p:sldId id="262" r:id="rId14"/>
    <p:sldId id="263" r:id="rId15"/>
    <p:sldId id="264"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1" d="100"/>
          <a:sy n="81" d="100"/>
        </p:scale>
        <p:origin x="120" y="7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93138107-3861-4D68-A557-603A693C93F4}" type="datetimeFigureOut">
              <a:rPr lang="en-GB" smtClean="0"/>
              <a:t>13/03/2020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4578A7E-112A-457F-A5D7-5A457736FDC3}" type="slidenum">
              <a:rPr lang="en-GB" smtClean="0"/>
              <a:t>‹#›</a:t>
            </a:fld>
            <a:endParaRPr lang="en-GB"/>
          </a:p>
        </p:txBody>
      </p:sp>
    </p:spTree>
    <p:extLst>
      <p:ext uri="{BB962C8B-B14F-4D97-AF65-F5344CB8AC3E}">
        <p14:creationId xmlns:p14="http://schemas.microsoft.com/office/powerpoint/2010/main" val="1486278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3138107-3861-4D68-A557-603A693C93F4}" type="datetimeFigureOut">
              <a:rPr lang="en-GB" smtClean="0"/>
              <a:t>13/03/2020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4578A7E-112A-457F-A5D7-5A457736FDC3}" type="slidenum">
              <a:rPr lang="en-GB" smtClean="0"/>
              <a:t>‹#›</a:t>
            </a:fld>
            <a:endParaRPr lang="en-GB"/>
          </a:p>
        </p:txBody>
      </p:sp>
    </p:spTree>
    <p:extLst>
      <p:ext uri="{BB962C8B-B14F-4D97-AF65-F5344CB8AC3E}">
        <p14:creationId xmlns:p14="http://schemas.microsoft.com/office/powerpoint/2010/main" val="37440789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3138107-3861-4D68-A557-603A693C93F4}" type="datetimeFigureOut">
              <a:rPr lang="en-GB" smtClean="0"/>
              <a:t>13/03/2020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4578A7E-112A-457F-A5D7-5A457736FDC3}" type="slidenum">
              <a:rPr lang="en-GB" smtClean="0"/>
              <a:t>‹#›</a:t>
            </a:fld>
            <a:endParaRPr lang="en-GB"/>
          </a:p>
        </p:txBody>
      </p:sp>
    </p:spTree>
    <p:extLst>
      <p:ext uri="{BB962C8B-B14F-4D97-AF65-F5344CB8AC3E}">
        <p14:creationId xmlns:p14="http://schemas.microsoft.com/office/powerpoint/2010/main" val="38646482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3138107-3861-4D68-A557-603A693C93F4}" type="datetimeFigureOut">
              <a:rPr lang="en-GB" smtClean="0"/>
              <a:t>13/03/2020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4578A7E-112A-457F-A5D7-5A457736FDC3}" type="slidenum">
              <a:rPr lang="en-GB" smtClean="0"/>
              <a:t>‹#›</a:t>
            </a:fld>
            <a:endParaRPr lang="en-GB"/>
          </a:p>
        </p:txBody>
      </p:sp>
    </p:spTree>
    <p:extLst>
      <p:ext uri="{BB962C8B-B14F-4D97-AF65-F5344CB8AC3E}">
        <p14:creationId xmlns:p14="http://schemas.microsoft.com/office/powerpoint/2010/main" val="37341843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3138107-3861-4D68-A557-603A693C93F4}" type="datetimeFigureOut">
              <a:rPr lang="en-GB" smtClean="0"/>
              <a:t>13/03/2020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4578A7E-112A-457F-A5D7-5A457736FDC3}" type="slidenum">
              <a:rPr lang="en-GB" smtClean="0"/>
              <a:t>‹#›</a:t>
            </a:fld>
            <a:endParaRPr lang="en-GB"/>
          </a:p>
        </p:txBody>
      </p:sp>
    </p:spTree>
    <p:extLst>
      <p:ext uri="{BB962C8B-B14F-4D97-AF65-F5344CB8AC3E}">
        <p14:creationId xmlns:p14="http://schemas.microsoft.com/office/powerpoint/2010/main" val="41484760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93138107-3861-4D68-A557-603A693C93F4}" type="datetimeFigureOut">
              <a:rPr lang="en-GB" smtClean="0"/>
              <a:t>13/03/2020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4578A7E-112A-457F-A5D7-5A457736FDC3}" type="slidenum">
              <a:rPr lang="en-GB" smtClean="0"/>
              <a:t>‹#›</a:t>
            </a:fld>
            <a:endParaRPr lang="en-GB"/>
          </a:p>
        </p:txBody>
      </p:sp>
    </p:spTree>
    <p:extLst>
      <p:ext uri="{BB962C8B-B14F-4D97-AF65-F5344CB8AC3E}">
        <p14:creationId xmlns:p14="http://schemas.microsoft.com/office/powerpoint/2010/main" val="13268014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93138107-3861-4D68-A557-603A693C93F4}" type="datetimeFigureOut">
              <a:rPr lang="en-GB" smtClean="0"/>
              <a:t>13/03/2020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4578A7E-112A-457F-A5D7-5A457736FDC3}" type="slidenum">
              <a:rPr lang="en-GB" smtClean="0"/>
              <a:t>‹#›</a:t>
            </a:fld>
            <a:endParaRPr lang="en-GB"/>
          </a:p>
        </p:txBody>
      </p:sp>
    </p:spTree>
    <p:extLst>
      <p:ext uri="{BB962C8B-B14F-4D97-AF65-F5344CB8AC3E}">
        <p14:creationId xmlns:p14="http://schemas.microsoft.com/office/powerpoint/2010/main" val="31032927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93138107-3861-4D68-A557-603A693C93F4}" type="datetimeFigureOut">
              <a:rPr lang="en-GB" smtClean="0"/>
              <a:t>13/03/2020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4578A7E-112A-457F-A5D7-5A457736FDC3}" type="slidenum">
              <a:rPr lang="en-GB" smtClean="0"/>
              <a:t>‹#›</a:t>
            </a:fld>
            <a:endParaRPr lang="en-GB"/>
          </a:p>
        </p:txBody>
      </p:sp>
    </p:spTree>
    <p:extLst>
      <p:ext uri="{BB962C8B-B14F-4D97-AF65-F5344CB8AC3E}">
        <p14:creationId xmlns:p14="http://schemas.microsoft.com/office/powerpoint/2010/main" val="4424217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3138107-3861-4D68-A557-603A693C93F4}" type="datetimeFigureOut">
              <a:rPr lang="en-GB" smtClean="0"/>
              <a:t>13/03/2020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4578A7E-112A-457F-A5D7-5A457736FDC3}" type="slidenum">
              <a:rPr lang="en-GB" smtClean="0"/>
              <a:t>‹#›</a:t>
            </a:fld>
            <a:endParaRPr lang="en-GB"/>
          </a:p>
        </p:txBody>
      </p:sp>
    </p:spTree>
    <p:extLst>
      <p:ext uri="{BB962C8B-B14F-4D97-AF65-F5344CB8AC3E}">
        <p14:creationId xmlns:p14="http://schemas.microsoft.com/office/powerpoint/2010/main" val="12983873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3138107-3861-4D68-A557-603A693C93F4}" type="datetimeFigureOut">
              <a:rPr lang="en-GB" smtClean="0"/>
              <a:t>13/03/2020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4578A7E-112A-457F-A5D7-5A457736FDC3}" type="slidenum">
              <a:rPr lang="en-GB" smtClean="0"/>
              <a:t>‹#›</a:t>
            </a:fld>
            <a:endParaRPr lang="en-GB"/>
          </a:p>
        </p:txBody>
      </p:sp>
    </p:spTree>
    <p:extLst>
      <p:ext uri="{BB962C8B-B14F-4D97-AF65-F5344CB8AC3E}">
        <p14:creationId xmlns:p14="http://schemas.microsoft.com/office/powerpoint/2010/main" val="38831778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3138107-3861-4D68-A557-603A693C93F4}" type="datetimeFigureOut">
              <a:rPr lang="en-GB" smtClean="0"/>
              <a:t>13/03/2020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4578A7E-112A-457F-A5D7-5A457736FDC3}" type="slidenum">
              <a:rPr lang="en-GB" smtClean="0"/>
              <a:t>‹#›</a:t>
            </a:fld>
            <a:endParaRPr lang="en-GB"/>
          </a:p>
        </p:txBody>
      </p:sp>
    </p:spTree>
    <p:extLst>
      <p:ext uri="{BB962C8B-B14F-4D97-AF65-F5344CB8AC3E}">
        <p14:creationId xmlns:p14="http://schemas.microsoft.com/office/powerpoint/2010/main" val="17057682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3138107-3861-4D68-A557-603A693C93F4}" type="datetimeFigureOut">
              <a:rPr lang="en-GB" smtClean="0"/>
              <a:t>13/03/2020</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4578A7E-112A-457F-A5D7-5A457736FDC3}" type="slidenum">
              <a:rPr lang="en-GB" smtClean="0"/>
              <a:t>‹#›</a:t>
            </a:fld>
            <a:endParaRPr lang="en-GB"/>
          </a:p>
        </p:txBody>
      </p:sp>
    </p:spTree>
    <p:extLst>
      <p:ext uri="{BB962C8B-B14F-4D97-AF65-F5344CB8AC3E}">
        <p14:creationId xmlns:p14="http://schemas.microsoft.com/office/powerpoint/2010/main" val="14203187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 Id="rId5" Type="http://schemas.openxmlformats.org/officeDocument/2006/relationships/image" Target="../media/image13.png"/><Relationship Id="rId4" Type="http://schemas.openxmlformats.org/officeDocument/2006/relationships/image" Target="../media/image12.png"/></Relationships>
</file>

<file path=ppt/slides/_rels/slide12.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 Id="rId5" Type="http://schemas.openxmlformats.org/officeDocument/2006/relationships/image" Target="../media/image17.png"/><Relationship Id="rId4" Type="http://schemas.openxmlformats.org/officeDocument/2006/relationships/image" Target="../media/image16.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336431" y="661182"/>
            <a:ext cx="9748911" cy="4524315"/>
          </a:xfrm>
          <a:prstGeom prst="rect">
            <a:avLst/>
          </a:prstGeom>
          <a:noFill/>
        </p:spPr>
        <p:txBody>
          <a:bodyPr wrap="square" rtlCol="0">
            <a:spAutoFit/>
          </a:bodyPr>
          <a:lstStyle/>
          <a:p>
            <a:pPr algn="ctr"/>
            <a:r>
              <a:rPr lang="en-GB" sz="4800" smtClean="0">
                <a:latin typeface="XCCW Joined 6a" panose="03050602040000000000" pitchFamily="66" charset="0"/>
              </a:rPr>
              <a:t>SATs Information</a:t>
            </a:r>
            <a:endParaRPr lang="en-GB" sz="4800" dirty="0" smtClean="0">
              <a:latin typeface="XCCW Joined 6a" panose="03050602040000000000" pitchFamily="66" charset="0"/>
            </a:endParaRPr>
          </a:p>
          <a:p>
            <a:pPr algn="ctr"/>
            <a:endParaRPr lang="en-GB" sz="4800" dirty="0">
              <a:latin typeface="XCCW Joined 6a" panose="03050602040000000000" pitchFamily="66" charset="0"/>
            </a:endParaRPr>
          </a:p>
          <a:p>
            <a:pPr algn="ctr"/>
            <a:r>
              <a:rPr lang="en-GB" sz="4800" dirty="0" smtClean="0">
                <a:latin typeface="XCCW Joined 6a" panose="03050602040000000000" pitchFamily="66" charset="0"/>
              </a:rPr>
              <a:t>Picasso Class</a:t>
            </a:r>
          </a:p>
          <a:p>
            <a:pPr algn="ctr"/>
            <a:r>
              <a:rPr lang="en-GB" sz="4800" dirty="0" smtClean="0">
                <a:latin typeface="XCCW Joined 6a" panose="03050602040000000000" pitchFamily="66" charset="0"/>
              </a:rPr>
              <a:t>Year 6</a:t>
            </a:r>
          </a:p>
          <a:p>
            <a:pPr algn="ctr"/>
            <a:endParaRPr lang="en-GB" sz="4800" dirty="0">
              <a:latin typeface="XCCW Joined 6a" panose="03050602040000000000" pitchFamily="66" charset="0"/>
            </a:endParaRPr>
          </a:p>
          <a:p>
            <a:pPr algn="ctr"/>
            <a:r>
              <a:rPr lang="en-GB" sz="4800" dirty="0" smtClean="0">
                <a:latin typeface="XCCW Joined 6a" panose="03050602040000000000" pitchFamily="66" charset="0"/>
              </a:rPr>
              <a:t>March 2020</a:t>
            </a:r>
            <a:endParaRPr lang="en-GB" sz="4800" dirty="0">
              <a:latin typeface="XCCW Joined 6a" panose="03050602040000000000" pitchFamily="66" charset="0"/>
            </a:endParaRPr>
          </a:p>
        </p:txBody>
      </p:sp>
    </p:spTree>
    <p:extLst>
      <p:ext uri="{BB962C8B-B14F-4D97-AF65-F5344CB8AC3E}">
        <p14:creationId xmlns:p14="http://schemas.microsoft.com/office/powerpoint/2010/main" val="280202014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                          Maths Marks:</a:t>
            </a:r>
            <a:endParaRPr lang="en-GB" dirty="0"/>
          </a:p>
        </p:txBody>
      </p:sp>
      <p:pic>
        <p:nvPicPr>
          <p:cNvPr id="4" name="Content Placeholder 3"/>
          <p:cNvPicPr>
            <a:picLocks noGrp="1" noChangeAspect="1"/>
          </p:cNvPicPr>
          <p:nvPr>
            <p:ph idx="1"/>
          </p:nvPr>
        </p:nvPicPr>
        <p:blipFill>
          <a:blip r:embed="rId2"/>
          <a:stretch>
            <a:fillRect/>
          </a:stretch>
        </p:blipFill>
        <p:spPr>
          <a:xfrm>
            <a:off x="2872509" y="2336799"/>
            <a:ext cx="6446982" cy="3694545"/>
          </a:xfrm>
          <a:prstGeom prst="rect">
            <a:avLst/>
          </a:prstGeom>
        </p:spPr>
      </p:pic>
    </p:spTree>
    <p:extLst>
      <p:ext uri="{BB962C8B-B14F-4D97-AF65-F5344CB8AC3E}">
        <p14:creationId xmlns:p14="http://schemas.microsoft.com/office/powerpoint/2010/main" val="369116930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Arithmetic Paper</a:t>
            </a:r>
            <a:endParaRPr lang="en-GB" dirty="0"/>
          </a:p>
        </p:txBody>
      </p:sp>
      <p:pic>
        <p:nvPicPr>
          <p:cNvPr id="4" name="Picture 3">
            <a:extLst>
              <a:ext uri="{FF2B5EF4-FFF2-40B4-BE49-F238E27FC236}">
                <a16:creationId xmlns="" xmlns:a16="http://schemas.microsoft.com/office/drawing/2014/main" id="{B8B1BA6A-885B-443C-9304-6EE8DEBA7451}"/>
              </a:ext>
            </a:extLst>
          </p:cNvPr>
          <p:cNvPicPr>
            <a:picLocks noChangeAspect="1"/>
          </p:cNvPicPr>
          <p:nvPr/>
        </p:nvPicPr>
        <p:blipFill>
          <a:blip r:embed="rId2"/>
          <a:stretch>
            <a:fillRect/>
          </a:stretch>
        </p:blipFill>
        <p:spPr>
          <a:xfrm>
            <a:off x="499250" y="1466229"/>
            <a:ext cx="5093674" cy="2356453"/>
          </a:xfrm>
          <a:prstGeom prst="rect">
            <a:avLst/>
          </a:prstGeom>
          <a:effectLst>
            <a:outerShdw blurRad="50800" dist="38100" dir="2700000" algn="tl" rotWithShape="0">
              <a:prstClr val="black">
                <a:alpha val="40000"/>
              </a:prstClr>
            </a:outerShdw>
          </a:effectLst>
        </p:spPr>
      </p:pic>
      <p:pic>
        <p:nvPicPr>
          <p:cNvPr id="5" name="Picture 4">
            <a:extLst>
              <a:ext uri="{FF2B5EF4-FFF2-40B4-BE49-F238E27FC236}">
                <a16:creationId xmlns="" xmlns:a16="http://schemas.microsoft.com/office/drawing/2014/main" id="{9D3B2480-A6DF-4747-9246-1E03BA38A88B}"/>
              </a:ext>
            </a:extLst>
          </p:cNvPr>
          <p:cNvPicPr>
            <a:picLocks noChangeAspect="1"/>
          </p:cNvPicPr>
          <p:nvPr/>
        </p:nvPicPr>
        <p:blipFill>
          <a:blip r:embed="rId3"/>
          <a:stretch>
            <a:fillRect/>
          </a:stretch>
        </p:blipFill>
        <p:spPr>
          <a:xfrm>
            <a:off x="6590705" y="198832"/>
            <a:ext cx="5102045" cy="2356453"/>
          </a:xfrm>
          <a:prstGeom prst="rect">
            <a:avLst/>
          </a:prstGeom>
          <a:effectLst>
            <a:outerShdw blurRad="50800" dist="38100" dir="2700000" algn="tl" rotWithShape="0">
              <a:prstClr val="black">
                <a:alpha val="40000"/>
              </a:prstClr>
            </a:outerShdw>
          </a:effectLst>
        </p:spPr>
      </p:pic>
      <p:pic>
        <p:nvPicPr>
          <p:cNvPr id="6" name="Picture 5">
            <a:extLst>
              <a:ext uri="{FF2B5EF4-FFF2-40B4-BE49-F238E27FC236}">
                <a16:creationId xmlns="" xmlns:a16="http://schemas.microsoft.com/office/drawing/2014/main" id="{71E717EC-C681-4E37-BABA-9D9BFBD10A90}"/>
              </a:ext>
            </a:extLst>
          </p:cNvPr>
          <p:cNvPicPr>
            <a:picLocks noChangeAspect="1"/>
          </p:cNvPicPr>
          <p:nvPr/>
        </p:nvPicPr>
        <p:blipFill>
          <a:blip r:embed="rId4"/>
          <a:stretch>
            <a:fillRect/>
          </a:stretch>
        </p:blipFill>
        <p:spPr>
          <a:xfrm>
            <a:off x="6230757" y="3570854"/>
            <a:ext cx="5123043" cy="2160493"/>
          </a:xfrm>
          <a:prstGeom prst="rect">
            <a:avLst/>
          </a:prstGeom>
          <a:effectLst>
            <a:outerShdw blurRad="50800" dist="38100" dir="2700000" algn="tl" rotWithShape="0">
              <a:prstClr val="black">
                <a:alpha val="40000"/>
              </a:prstClr>
            </a:outerShdw>
          </a:effectLst>
        </p:spPr>
      </p:pic>
      <p:pic>
        <p:nvPicPr>
          <p:cNvPr id="7" name="Picture 6">
            <a:extLst>
              <a:ext uri="{FF2B5EF4-FFF2-40B4-BE49-F238E27FC236}">
                <a16:creationId xmlns="" xmlns:a16="http://schemas.microsoft.com/office/drawing/2014/main" id="{8B6D8A12-D0B6-44D7-A3C1-3B546AA4E6CE}"/>
              </a:ext>
            </a:extLst>
          </p:cNvPr>
          <p:cNvPicPr>
            <a:picLocks noChangeAspect="1"/>
          </p:cNvPicPr>
          <p:nvPr/>
        </p:nvPicPr>
        <p:blipFill>
          <a:blip r:embed="rId5"/>
          <a:stretch>
            <a:fillRect/>
          </a:stretch>
        </p:blipFill>
        <p:spPr>
          <a:xfrm>
            <a:off x="499250" y="4204990"/>
            <a:ext cx="5096191" cy="2163545"/>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273875513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 xmlns:a16="http://schemas.microsoft.com/office/drawing/2014/main" id="{3BD9329C-2994-43B3-8883-866202B63D51}"/>
              </a:ext>
            </a:extLst>
          </p:cNvPr>
          <p:cNvPicPr>
            <a:picLocks noChangeAspect="1"/>
          </p:cNvPicPr>
          <p:nvPr/>
        </p:nvPicPr>
        <p:blipFill>
          <a:blip r:embed="rId2"/>
          <a:stretch>
            <a:fillRect/>
          </a:stretch>
        </p:blipFill>
        <p:spPr>
          <a:xfrm>
            <a:off x="0" y="1438862"/>
            <a:ext cx="6838950" cy="2781300"/>
          </a:xfrm>
          <a:prstGeom prst="rect">
            <a:avLst/>
          </a:prstGeom>
          <a:effectLst>
            <a:outerShdw blurRad="50800" dist="38100" dir="2700000" algn="tl" rotWithShape="0">
              <a:prstClr val="black">
                <a:alpha val="40000"/>
              </a:prstClr>
            </a:outerShdw>
          </a:effectLst>
        </p:spPr>
      </p:pic>
      <p:sp>
        <p:nvSpPr>
          <p:cNvPr id="2" name="Title 1"/>
          <p:cNvSpPr>
            <a:spLocks noGrp="1"/>
          </p:cNvSpPr>
          <p:nvPr>
            <p:ph type="title"/>
          </p:nvPr>
        </p:nvSpPr>
        <p:spPr/>
        <p:txBody>
          <a:bodyPr/>
          <a:lstStyle/>
          <a:p>
            <a:r>
              <a:rPr lang="en-GB" dirty="0" smtClean="0"/>
              <a:t>Reasoning Papers</a:t>
            </a:r>
            <a:endParaRPr lang="en-GB" dirty="0"/>
          </a:p>
        </p:txBody>
      </p:sp>
      <p:pic>
        <p:nvPicPr>
          <p:cNvPr id="4" name="Picture 3">
            <a:extLst>
              <a:ext uri="{FF2B5EF4-FFF2-40B4-BE49-F238E27FC236}">
                <a16:creationId xmlns="" xmlns:a16="http://schemas.microsoft.com/office/drawing/2014/main" id="{8759AB82-2F98-4555-B739-81CE9B219654}"/>
              </a:ext>
            </a:extLst>
          </p:cNvPr>
          <p:cNvPicPr>
            <a:picLocks noChangeAspect="1"/>
          </p:cNvPicPr>
          <p:nvPr/>
        </p:nvPicPr>
        <p:blipFill>
          <a:blip r:embed="rId3"/>
          <a:stretch>
            <a:fillRect/>
          </a:stretch>
        </p:blipFill>
        <p:spPr>
          <a:xfrm>
            <a:off x="5388601" y="119063"/>
            <a:ext cx="6686550" cy="3143250"/>
          </a:xfrm>
          <a:prstGeom prst="rect">
            <a:avLst/>
          </a:prstGeom>
          <a:effectLst>
            <a:outerShdw blurRad="50800" dist="38100" dir="2700000" algn="tl" rotWithShape="0">
              <a:prstClr val="black">
                <a:alpha val="40000"/>
              </a:prstClr>
            </a:outerShdw>
          </a:effectLst>
        </p:spPr>
      </p:pic>
      <p:pic>
        <p:nvPicPr>
          <p:cNvPr id="6" name="Picture 5">
            <a:extLst>
              <a:ext uri="{FF2B5EF4-FFF2-40B4-BE49-F238E27FC236}">
                <a16:creationId xmlns="" xmlns:a16="http://schemas.microsoft.com/office/drawing/2014/main" id="{6BD02187-875F-499F-84FB-F51E2C95D9D6}"/>
              </a:ext>
            </a:extLst>
          </p:cNvPr>
          <p:cNvPicPr>
            <a:picLocks noChangeAspect="1"/>
          </p:cNvPicPr>
          <p:nvPr/>
        </p:nvPicPr>
        <p:blipFill>
          <a:blip r:embed="rId4"/>
          <a:stretch>
            <a:fillRect/>
          </a:stretch>
        </p:blipFill>
        <p:spPr>
          <a:xfrm>
            <a:off x="7029884" y="3059553"/>
            <a:ext cx="4854333" cy="3798447"/>
          </a:xfrm>
          <a:prstGeom prst="rect">
            <a:avLst/>
          </a:prstGeom>
          <a:effectLst>
            <a:outerShdw blurRad="50800" dist="38100" dir="2700000" algn="tl" rotWithShape="0">
              <a:prstClr val="black">
                <a:alpha val="40000"/>
              </a:prstClr>
            </a:outerShdw>
          </a:effectLst>
        </p:spPr>
      </p:pic>
      <p:pic>
        <p:nvPicPr>
          <p:cNvPr id="8" name="Picture 7">
            <a:extLst>
              <a:ext uri="{FF2B5EF4-FFF2-40B4-BE49-F238E27FC236}">
                <a16:creationId xmlns="" xmlns:a16="http://schemas.microsoft.com/office/drawing/2014/main" id="{2D0D3D26-A644-414F-A998-163CA8761D7B}"/>
              </a:ext>
            </a:extLst>
          </p:cNvPr>
          <p:cNvPicPr>
            <a:picLocks noChangeAspect="1"/>
          </p:cNvPicPr>
          <p:nvPr/>
        </p:nvPicPr>
        <p:blipFill>
          <a:blip r:embed="rId5"/>
          <a:stretch>
            <a:fillRect/>
          </a:stretch>
        </p:blipFill>
        <p:spPr>
          <a:xfrm>
            <a:off x="0" y="4588099"/>
            <a:ext cx="6848475" cy="1600200"/>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393516557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12542" y="287665"/>
            <a:ext cx="12192000" cy="6755183"/>
          </a:xfrm>
          <a:prstGeom prst="rect">
            <a:avLst/>
          </a:prstGeom>
        </p:spPr>
        <p:txBody>
          <a:bodyPr wrap="square">
            <a:spAutoFit/>
          </a:bodyPr>
          <a:lstStyle/>
          <a:p>
            <a:pPr>
              <a:lnSpc>
                <a:spcPct val="115000"/>
              </a:lnSpc>
              <a:spcAft>
                <a:spcPts val="1000"/>
              </a:spcAft>
            </a:pPr>
            <a:r>
              <a:rPr lang="en-GB" sz="2400" b="1" u="sng" dirty="0" smtClean="0">
                <a:effectLst/>
                <a:latin typeface="Calibri" panose="020F0502020204030204" pitchFamily="34" charset="0"/>
                <a:ea typeface="Times New Roman" panose="02020603050405020304" pitchFamily="18" charset="0"/>
                <a:cs typeface="Times New Roman" panose="02020603050405020304" pitchFamily="18" charset="0"/>
              </a:rPr>
              <a:t>Assessment and reporting</a:t>
            </a:r>
          </a:p>
          <a:p>
            <a:pPr>
              <a:lnSpc>
                <a:spcPct val="115000"/>
              </a:lnSpc>
              <a:spcAft>
                <a:spcPts val="1000"/>
              </a:spcAft>
            </a:pPr>
            <a:r>
              <a:rPr lang="en-GB" sz="2000" b="1" u="sng" dirty="0" smtClean="0">
                <a:effectLst/>
                <a:latin typeface="Calibri" panose="020F0502020204030204" pitchFamily="34" charset="0"/>
                <a:ea typeface="Times New Roman" panose="02020603050405020304" pitchFamily="18" charset="0"/>
                <a:cs typeface="Times New Roman" panose="02020603050405020304" pitchFamily="18" charset="0"/>
              </a:rPr>
              <a:t>Scaled Scores</a:t>
            </a:r>
            <a:endParaRPr lang="en-GB"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pPr>
            <a:r>
              <a:rPr lang="en-GB" sz="2000" u="sng" dirty="0" smtClean="0">
                <a:effectLst/>
                <a:latin typeface="Calibri" panose="020F0502020204030204" pitchFamily="34" charset="0"/>
                <a:ea typeface="Times New Roman" panose="02020603050405020304" pitchFamily="18" charset="0"/>
                <a:cs typeface="Times New Roman" panose="02020603050405020304" pitchFamily="18" charset="0"/>
              </a:rPr>
              <a:t>What is meant by ‘scaled scores’?</a:t>
            </a:r>
            <a:endParaRPr lang="en-GB" u="sng"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buSzPts val="1000"/>
              <a:buFont typeface="Symbol" panose="05050102010706020507" pitchFamily="18" charset="2"/>
              <a:buChar char=""/>
              <a:tabLst>
                <a:tab pos="457200" algn="l"/>
              </a:tabLst>
            </a:pPr>
            <a:r>
              <a:rPr lang="en-GB" sz="2000" dirty="0" smtClean="0">
                <a:effectLst/>
                <a:latin typeface="Calibri" panose="020F0502020204030204" pitchFamily="34" charset="0"/>
                <a:ea typeface="Times New Roman" panose="02020603050405020304" pitchFamily="18" charset="0"/>
                <a:cs typeface="Times New Roman" panose="02020603050405020304" pitchFamily="18" charset="0"/>
              </a:rPr>
              <a:t>Scaled scores go from 80 to 120 and a score of 100 will always represent the ‘national standard’.</a:t>
            </a:r>
            <a:endParaRPr lang="en-GB"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buSzPts val="1000"/>
              <a:buFont typeface="Symbol" panose="05050102010706020507" pitchFamily="18" charset="2"/>
              <a:buChar char=""/>
              <a:tabLst>
                <a:tab pos="457200" algn="l"/>
              </a:tabLst>
            </a:pPr>
            <a:r>
              <a:rPr lang="en-GB" sz="2000" dirty="0" smtClean="0">
                <a:effectLst/>
                <a:latin typeface="Calibri" panose="020F0502020204030204" pitchFamily="34" charset="0"/>
                <a:ea typeface="Times New Roman" panose="02020603050405020304" pitchFamily="18" charset="0"/>
                <a:cs typeface="Times New Roman" panose="02020603050405020304" pitchFamily="18" charset="0"/>
              </a:rPr>
              <a:t>Each pupil’s raw test score will therefore be converted into a score on the scale.</a:t>
            </a:r>
          </a:p>
          <a:p>
            <a:pPr lvl="0">
              <a:lnSpc>
                <a:spcPct val="115000"/>
              </a:lnSpc>
              <a:buSzPts val="1000"/>
              <a:tabLst>
                <a:tab pos="457200" algn="l"/>
              </a:tabLst>
            </a:pPr>
            <a:endParaRPr lang="en-GB" sz="1100" dirty="0" smtClean="0">
              <a:effectLst/>
              <a:latin typeface="Calibri" panose="020F0502020204030204" pitchFamily="34" charset="0"/>
              <a:ea typeface="Calibri" panose="020F0502020204030204" pitchFamily="34" charset="0"/>
              <a:cs typeface="Times New Roman" panose="02020603050405020304" pitchFamily="18" charset="0"/>
            </a:endParaRPr>
          </a:p>
          <a:p>
            <a:pPr lvl="0">
              <a:lnSpc>
                <a:spcPct val="115000"/>
              </a:lnSpc>
              <a:buSzPts val="1000"/>
              <a:tabLst>
                <a:tab pos="457200" algn="l"/>
              </a:tabLst>
            </a:pPr>
            <a:r>
              <a:rPr lang="en-GB" sz="2000" u="sng" dirty="0" smtClean="0">
                <a:effectLst/>
                <a:latin typeface="Calibri" panose="020F0502020204030204" pitchFamily="34" charset="0"/>
                <a:ea typeface="Times New Roman" panose="02020603050405020304" pitchFamily="18" charset="0"/>
                <a:cs typeface="Times New Roman" panose="02020603050405020304" pitchFamily="18" charset="0"/>
              </a:rPr>
              <a:t>In July, your child will receive:</a:t>
            </a:r>
          </a:p>
          <a:p>
            <a:pPr marL="342900" lvl="0" indent="-342900">
              <a:lnSpc>
                <a:spcPct val="115000"/>
              </a:lnSpc>
              <a:buSzPts val="1000"/>
              <a:buFont typeface="Arial" panose="020B0604020202020204" pitchFamily="34" charset="0"/>
              <a:buChar char="•"/>
              <a:tabLst>
                <a:tab pos="457200" algn="l"/>
              </a:tabLst>
            </a:pPr>
            <a:r>
              <a:rPr lang="en-GB" sz="2000" dirty="0" smtClean="0">
                <a:effectLst/>
                <a:latin typeface="Calibri" panose="020F0502020204030204" pitchFamily="34" charset="0"/>
                <a:ea typeface="Times New Roman" panose="02020603050405020304" pitchFamily="18" charset="0"/>
                <a:cs typeface="Times New Roman" panose="02020603050405020304" pitchFamily="18" charset="0"/>
              </a:rPr>
              <a:t>A raw score (number of raw marks awarded).</a:t>
            </a:r>
            <a:endParaRPr lang="en-GB" dirty="0">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15000"/>
              </a:lnSpc>
              <a:buSzPts val="1000"/>
              <a:buFont typeface="Arial" panose="020B0604020202020204" pitchFamily="34" charset="0"/>
              <a:buChar char="•"/>
              <a:tabLst>
                <a:tab pos="457200" algn="l"/>
              </a:tabLst>
            </a:pPr>
            <a:r>
              <a:rPr lang="en-GB" sz="2000" dirty="0" smtClean="0">
                <a:effectLst/>
                <a:latin typeface="Calibri" panose="020F0502020204030204" pitchFamily="34" charset="0"/>
                <a:ea typeface="Times New Roman" panose="02020603050405020304" pitchFamily="18" charset="0"/>
                <a:cs typeface="Times New Roman" panose="02020603050405020304" pitchFamily="18" charset="0"/>
              </a:rPr>
              <a:t>A scaled score in each tested subject.</a:t>
            </a:r>
            <a:endParaRPr lang="en-GB" dirty="0">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15000"/>
              </a:lnSpc>
              <a:buSzPts val="1000"/>
              <a:buFont typeface="Arial" panose="020B0604020202020204" pitchFamily="34" charset="0"/>
              <a:buChar char="•"/>
              <a:tabLst>
                <a:tab pos="457200" algn="l"/>
              </a:tabLst>
            </a:pPr>
            <a:r>
              <a:rPr lang="en-GB" sz="2000" dirty="0" smtClean="0">
                <a:effectLst/>
                <a:latin typeface="Calibri" panose="020F0502020204030204" pitchFamily="34" charset="0"/>
                <a:ea typeface="Times New Roman" panose="02020603050405020304" pitchFamily="18" charset="0"/>
                <a:cs typeface="Times New Roman" panose="02020603050405020304" pitchFamily="18" charset="0"/>
              </a:rPr>
              <a:t>Confirmation of whether or not they attained the national standard.</a:t>
            </a:r>
          </a:p>
          <a:p>
            <a:pPr marL="342900" lvl="0" indent="-342900">
              <a:lnSpc>
                <a:spcPct val="115000"/>
              </a:lnSpc>
              <a:buSzPts val="1000"/>
              <a:buFont typeface="Arial" panose="020B0604020202020204" pitchFamily="34" charset="0"/>
              <a:buChar char="•"/>
              <a:tabLst>
                <a:tab pos="457200" algn="l"/>
              </a:tabLst>
            </a:pPr>
            <a:endParaRPr lang="en-GB" sz="1600" dirty="0">
              <a:latin typeface="Calibri" panose="020F0502020204030204" pitchFamily="34" charset="0"/>
              <a:ea typeface="Times New Roman" panose="02020603050405020304" pitchFamily="18" charset="0"/>
              <a:cs typeface="Times New Roman" panose="02020603050405020304" pitchFamily="18" charset="0"/>
            </a:endParaRPr>
          </a:p>
          <a:p>
            <a:pPr lvl="0">
              <a:lnSpc>
                <a:spcPct val="115000"/>
              </a:lnSpc>
              <a:buSzPts val="1000"/>
              <a:tabLst>
                <a:tab pos="457200" algn="l"/>
              </a:tabLst>
            </a:pPr>
            <a:r>
              <a:rPr lang="en-GB" sz="2000" u="sng" dirty="0" smtClean="0">
                <a:effectLst/>
                <a:latin typeface="Calibri" panose="020F0502020204030204" pitchFamily="34" charset="0"/>
                <a:ea typeface="Times New Roman" panose="02020603050405020304" pitchFamily="18" charset="0"/>
                <a:cs typeface="Times New Roman" panose="02020603050405020304" pitchFamily="18" charset="0"/>
              </a:rPr>
              <a:t>Further information:</a:t>
            </a:r>
            <a:endParaRPr lang="en-GB" dirty="0"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buSzPts val="1000"/>
              <a:buFont typeface="Symbol" panose="05050102010706020507" pitchFamily="18" charset="2"/>
              <a:buChar char=""/>
              <a:tabLst>
                <a:tab pos="457200" algn="l"/>
              </a:tabLst>
            </a:pPr>
            <a:r>
              <a:rPr lang="en-GB" sz="2000" dirty="0" smtClean="0">
                <a:effectLst/>
                <a:latin typeface="Calibri" panose="020F0502020204030204" pitchFamily="34" charset="0"/>
                <a:ea typeface="Times New Roman" panose="02020603050405020304" pitchFamily="18" charset="0"/>
                <a:cs typeface="Times New Roman" panose="02020603050405020304" pitchFamily="18" charset="0"/>
              </a:rPr>
              <a:t>A child awarded a scaled score of 100 is judged to have met the ‘national standard’ in the area judged by the test.</a:t>
            </a:r>
            <a:endParaRPr lang="en-GB"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buSzPts val="1000"/>
              <a:buFont typeface="Symbol" panose="05050102010706020507" pitchFamily="18" charset="2"/>
              <a:buChar char=""/>
              <a:tabLst>
                <a:tab pos="457200" algn="l"/>
              </a:tabLst>
            </a:pPr>
            <a:r>
              <a:rPr lang="en-GB" sz="2000" dirty="0" smtClean="0">
                <a:effectLst/>
                <a:latin typeface="Calibri" panose="020F0502020204030204" pitchFamily="34" charset="0"/>
                <a:ea typeface="Times New Roman" panose="02020603050405020304" pitchFamily="18" charset="0"/>
                <a:cs typeface="Times New Roman" panose="02020603050405020304" pitchFamily="18" charset="0"/>
              </a:rPr>
              <a:t>A child awarded a scaled score of 110 or above is judged to have exceeded the national standard and demonstrated a higher than expected knowledge of the curriculum for their age.</a:t>
            </a:r>
            <a:endParaRPr lang="en-GB"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buSzPts val="1000"/>
              <a:buFont typeface="Symbol" panose="05050102010706020507" pitchFamily="18" charset="2"/>
              <a:buChar char=""/>
              <a:tabLst>
                <a:tab pos="457200" algn="l"/>
              </a:tabLst>
            </a:pPr>
            <a:r>
              <a:rPr lang="en-GB" sz="2000" dirty="0" smtClean="0">
                <a:effectLst/>
                <a:latin typeface="Calibri" panose="020F0502020204030204" pitchFamily="34" charset="0"/>
                <a:ea typeface="Times New Roman" panose="02020603050405020304" pitchFamily="18" charset="0"/>
                <a:cs typeface="Times New Roman" panose="02020603050405020304" pitchFamily="18" charset="0"/>
              </a:rPr>
              <a:t>A child awarded a scaled score of 99 or less is judged to have not yet met the national standard and performed below expectation for their age.</a:t>
            </a:r>
            <a:endParaRPr lang="en-GB"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1171227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6618" y="132696"/>
            <a:ext cx="10760364" cy="1325563"/>
          </a:xfrm>
        </p:spPr>
        <p:txBody>
          <a:bodyPr/>
          <a:lstStyle/>
          <a:p>
            <a:r>
              <a:rPr lang="en-GB" u="sng" dirty="0" smtClean="0"/>
              <a:t>Example of scale scores – 2019 Reading Data:</a:t>
            </a:r>
            <a:endParaRPr lang="en-GB" u="sng" dirty="0"/>
          </a:p>
        </p:txBody>
      </p:sp>
      <p:pic>
        <p:nvPicPr>
          <p:cNvPr id="3" name="Picture 2"/>
          <p:cNvPicPr>
            <a:picLocks noChangeAspect="1"/>
          </p:cNvPicPr>
          <p:nvPr/>
        </p:nvPicPr>
        <p:blipFill>
          <a:blip r:embed="rId2"/>
          <a:stretch>
            <a:fillRect/>
          </a:stretch>
        </p:blipFill>
        <p:spPr>
          <a:xfrm>
            <a:off x="1749281" y="1794741"/>
            <a:ext cx="7991475" cy="4838700"/>
          </a:xfrm>
          <a:prstGeom prst="rect">
            <a:avLst/>
          </a:prstGeom>
        </p:spPr>
      </p:pic>
    </p:spTree>
    <p:extLst>
      <p:ext uri="{BB962C8B-B14F-4D97-AF65-F5344CB8AC3E}">
        <p14:creationId xmlns:p14="http://schemas.microsoft.com/office/powerpoint/2010/main" val="70955951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82880" y="255283"/>
            <a:ext cx="11802794" cy="6286336"/>
          </a:xfrm>
          <a:prstGeom prst="rect">
            <a:avLst/>
          </a:prstGeom>
        </p:spPr>
        <p:txBody>
          <a:bodyPr wrap="square">
            <a:spAutoFit/>
          </a:bodyPr>
          <a:lstStyle/>
          <a:p>
            <a:pPr algn="ctr">
              <a:lnSpc>
                <a:spcPct val="115000"/>
              </a:lnSpc>
            </a:pPr>
            <a:r>
              <a:rPr lang="en-GB" b="1" u="sng" dirty="0" smtClean="0">
                <a:effectLst/>
                <a:latin typeface="Calibri" panose="020F0502020204030204" pitchFamily="34" charset="0"/>
                <a:ea typeface="Times New Roman" panose="02020603050405020304" pitchFamily="18" charset="0"/>
                <a:cs typeface="Times New Roman" panose="02020603050405020304" pitchFamily="18" charset="0"/>
              </a:rPr>
              <a:t> </a:t>
            </a:r>
            <a:r>
              <a:rPr lang="en-GB" sz="2000" b="1" u="sng" dirty="0" smtClean="0">
                <a:effectLst/>
                <a:latin typeface="Calibri" panose="020F0502020204030204" pitchFamily="34" charset="0"/>
                <a:ea typeface="Times New Roman" panose="02020603050405020304" pitchFamily="18" charset="0"/>
                <a:cs typeface="Times New Roman" panose="02020603050405020304" pitchFamily="18" charset="0"/>
              </a:rPr>
              <a:t>Try these Tips at home for a stress free approach to revision</a:t>
            </a:r>
          </a:p>
          <a:p>
            <a:pPr>
              <a:lnSpc>
                <a:spcPct val="115000"/>
              </a:lnSpc>
            </a:pPr>
            <a:endParaRPr lang="en-GB" sz="1600" b="1" u="sng"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pPr>
            <a:endParaRPr lang="en-GB" sz="16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buSzPts val="1000"/>
              <a:buFont typeface="Symbol" panose="05050102010706020507" pitchFamily="18" charset="2"/>
              <a:buChar char=""/>
              <a:tabLst>
                <a:tab pos="457200" algn="l"/>
              </a:tabLst>
            </a:pPr>
            <a:r>
              <a:rPr lang="en-GB" sz="2000" b="1" dirty="0" smtClean="0">
                <a:effectLst/>
                <a:latin typeface="Calibri" panose="020F0502020204030204" pitchFamily="34" charset="0"/>
                <a:ea typeface="Times New Roman" panose="02020603050405020304" pitchFamily="18" charset="0"/>
                <a:cs typeface="Times New Roman" panose="02020603050405020304" pitchFamily="18" charset="0"/>
              </a:rPr>
              <a:t>First and foremost</a:t>
            </a:r>
            <a:r>
              <a:rPr lang="en-GB" sz="2000" dirty="0" smtClean="0">
                <a:effectLst/>
                <a:latin typeface="Calibri" panose="020F0502020204030204" pitchFamily="34" charset="0"/>
                <a:ea typeface="Times New Roman" panose="02020603050405020304" pitchFamily="18" charset="0"/>
                <a:cs typeface="Times New Roman" panose="02020603050405020304" pitchFamily="18" charset="0"/>
              </a:rPr>
              <a:t> support and reassure your child that there is nothing to worry about and they should always just try their best. Praise and encourage!</a:t>
            </a:r>
            <a:endParaRPr lang="en-GB"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buSzPts val="1000"/>
              <a:buFont typeface="Symbol" panose="05050102010706020507" pitchFamily="18" charset="2"/>
              <a:buChar char=""/>
              <a:tabLst>
                <a:tab pos="457200" algn="l"/>
              </a:tabLst>
            </a:pPr>
            <a:r>
              <a:rPr lang="en-GB" sz="2000" b="1" dirty="0" smtClean="0">
                <a:effectLst/>
                <a:latin typeface="Calibri" panose="020F0502020204030204" pitchFamily="34" charset="0"/>
                <a:ea typeface="Times New Roman" panose="02020603050405020304" pitchFamily="18" charset="0"/>
                <a:cs typeface="Times New Roman" panose="02020603050405020304" pitchFamily="18" charset="0"/>
              </a:rPr>
              <a:t>Ensure</a:t>
            </a:r>
            <a:r>
              <a:rPr lang="en-GB" sz="2000" dirty="0" smtClean="0">
                <a:effectLst/>
                <a:latin typeface="Calibri" panose="020F0502020204030204" pitchFamily="34" charset="0"/>
                <a:ea typeface="Times New Roman" panose="02020603050405020304" pitchFamily="18" charset="0"/>
                <a:cs typeface="Times New Roman" panose="02020603050405020304" pitchFamily="18" charset="0"/>
              </a:rPr>
              <a:t> your child has the best possible attendance at school.</a:t>
            </a:r>
            <a:endParaRPr lang="en-GB"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buSzPts val="1000"/>
              <a:buFont typeface="Symbol" panose="05050102010706020507" pitchFamily="18" charset="2"/>
              <a:buChar char=""/>
              <a:tabLst>
                <a:tab pos="457200" algn="l"/>
              </a:tabLst>
            </a:pPr>
            <a:r>
              <a:rPr lang="en-GB" sz="2000" b="1" dirty="0" smtClean="0">
                <a:effectLst/>
                <a:latin typeface="Calibri" panose="020F0502020204030204" pitchFamily="34" charset="0"/>
                <a:ea typeface="Times New Roman" panose="02020603050405020304" pitchFamily="18" charset="0"/>
                <a:cs typeface="Times New Roman" panose="02020603050405020304" pitchFamily="18" charset="0"/>
              </a:rPr>
              <a:t>Support</a:t>
            </a:r>
            <a:r>
              <a:rPr lang="en-GB" sz="2000" dirty="0" smtClean="0">
                <a:effectLst/>
                <a:latin typeface="Calibri" panose="020F0502020204030204" pitchFamily="34" charset="0"/>
                <a:ea typeface="Times New Roman" panose="02020603050405020304" pitchFamily="18" charset="0"/>
                <a:cs typeface="Times New Roman" panose="02020603050405020304" pitchFamily="18" charset="0"/>
              </a:rPr>
              <a:t> your child with any </a:t>
            </a:r>
            <a:r>
              <a:rPr lang="en-GB" sz="2000" dirty="0">
                <a:latin typeface="Calibri" panose="020F0502020204030204" pitchFamily="34" charset="0"/>
                <a:ea typeface="Times New Roman" panose="02020603050405020304" pitchFamily="18" charset="0"/>
                <a:cs typeface="Times New Roman" panose="02020603050405020304" pitchFamily="18" charset="0"/>
              </a:rPr>
              <a:t>H</a:t>
            </a:r>
            <a:r>
              <a:rPr lang="en-GB" sz="2000" dirty="0" smtClean="0">
                <a:effectLst/>
                <a:latin typeface="Calibri" panose="020F0502020204030204" pitchFamily="34" charset="0"/>
                <a:ea typeface="Times New Roman" panose="02020603050405020304" pitchFamily="18" charset="0"/>
                <a:cs typeface="Times New Roman" panose="02020603050405020304" pitchFamily="18" charset="0"/>
              </a:rPr>
              <a:t>ome </a:t>
            </a:r>
            <a:r>
              <a:rPr lang="en-GB" sz="2000" dirty="0">
                <a:latin typeface="Calibri" panose="020F0502020204030204" pitchFamily="34" charset="0"/>
                <a:ea typeface="Times New Roman" panose="02020603050405020304" pitchFamily="18" charset="0"/>
                <a:cs typeface="Times New Roman" panose="02020603050405020304" pitchFamily="18" charset="0"/>
              </a:rPr>
              <a:t>L</a:t>
            </a:r>
            <a:r>
              <a:rPr lang="en-GB" sz="2000" dirty="0" smtClean="0">
                <a:effectLst/>
                <a:latin typeface="Calibri" panose="020F0502020204030204" pitchFamily="34" charset="0"/>
                <a:ea typeface="Times New Roman" panose="02020603050405020304" pitchFamily="18" charset="0"/>
                <a:cs typeface="Times New Roman" panose="02020603050405020304" pitchFamily="18" charset="0"/>
              </a:rPr>
              <a:t>earning tasks and </a:t>
            </a:r>
            <a:r>
              <a:rPr lang="en-GB" sz="2000" dirty="0">
                <a:latin typeface="Calibri" panose="020F0502020204030204" pitchFamily="34" charset="0"/>
                <a:ea typeface="Times New Roman" panose="02020603050405020304" pitchFamily="18" charset="0"/>
                <a:cs typeface="Times New Roman" panose="02020603050405020304" pitchFamily="18" charset="0"/>
              </a:rPr>
              <a:t>R</a:t>
            </a:r>
            <a:r>
              <a:rPr lang="en-GB" sz="2000" dirty="0" smtClean="0">
                <a:effectLst/>
                <a:latin typeface="Calibri" panose="020F0502020204030204" pitchFamily="34" charset="0"/>
                <a:ea typeface="Times New Roman" panose="02020603050405020304" pitchFamily="18" charset="0"/>
                <a:cs typeface="Times New Roman" panose="02020603050405020304" pitchFamily="18" charset="0"/>
              </a:rPr>
              <a:t>evision tasks set.</a:t>
            </a:r>
            <a:endParaRPr lang="en-GB"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buSzPts val="1000"/>
              <a:buFont typeface="Symbol" panose="05050102010706020507" pitchFamily="18" charset="2"/>
              <a:buChar char=""/>
              <a:tabLst>
                <a:tab pos="457200" algn="l"/>
              </a:tabLst>
            </a:pPr>
            <a:r>
              <a:rPr lang="en-GB" sz="2000" b="1" dirty="0" smtClean="0">
                <a:effectLst/>
                <a:latin typeface="Calibri" panose="020F0502020204030204" pitchFamily="34" charset="0"/>
                <a:ea typeface="Times New Roman" panose="02020603050405020304" pitchFamily="18" charset="0"/>
                <a:cs typeface="Times New Roman" panose="02020603050405020304" pitchFamily="18" charset="0"/>
              </a:rPr>
              <a:t>Reading, spelling and arithmetic</a:t>
            </a:r>
            <a:r>
              <a:rPr lang="en-GB" sz="2000" dirty="0" smtClean="0">
                <a:effectLst/>
                <a:latin typeface="Calibri" panose="020F0502020204030204" pitchFamily="34" charset="0"/>
                <a:ea typeface="Times New Roman" panose="02020603050405020304" pitchFamily="18" charset="0"/>
                <a:cs typeface="Times New Roman" panose="02020603050405020304" pitchFamily="18" charset="0"/>
              </a:rPr>
              <a:t> (e.g. times tables) are always good to practise.</a:t>
            </a:r>
            <a:endParaRPr lang="en-GB"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buSzPts val="1000"/>
              <a:buFont typeface="Symbol" panose="05050102010706020507" pitchFamily="18" charset="2"/>
              <a:buChar char=""/>
              <a:tabLst>
                <a:tab pos="457200" algn="l"/>
              </a:tabLst>
            </a:pPr>
            <a:r>
              <a:rPr lang="en-GB" sz="2000" b="1" dirty="0" smtClean="0">
                <a:effectLst/>
                <a:latin typeface="Calibri" panose="020F0502020204030204" pitchFamily="34" charset="0"/>
                <a:ea typeface="Times New Roman" panose="02020603050405020304" pitchFamily="18" charset="0"/>
                <a:cs typeface="Times New Roman" panose="02020603050405020304" pitchFamily="18" charset="0"/>
              </a:rPr>
              <a:t>Talk </a:t>
            </a:r>
            <a:r>
              <a:rPr lang="en-GB" sz="2000" dirty="0" smtClean="0">
                <a:effectLst/>
                <a:latin typeface="Calibri" panose="020F0502020204030204" pitchFamily="34" charset="0"/>
                <a:ea typeface="Times New Roman" panose="02020603050405020304" pitchFamily="18" charset="0"/>
                <a:cs typeface="Times New Roman" panose="02020603050405020304" pitchFamily="18" charset="0"/>
              </a:rPr>
              <a:t>to your child about what they have learned at school and what book(s) they are reading (the character, the plot, their opinion).</a:t>
            </a:r>
            <a:endParaRPr lang="en-GB"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buSzPts val="1000"/>
              <a:buFont typeface="Symbol" panose="05050102010706020507" pitchFamily="18" charset="2"/>
              <a:buChar char=""/>
              <a:tabLst>
                <a:tab pos="457200" algn="l"/>
              </a:tabLst>
            </a:pPr>
            <a:r>
              <a:rPr lang="en-GB" sz="2000" b="1" dirty="0" smtClean="0">
                <a:effectLst/>
                <a:latin typeface="Calibri" panose="020F0502020204030204" pitchFamily="34" charset="0"/>
                <a:ea typeface="Times New Roman" panose="02020603050405020304" pitchFamily="18" charset="0"/>
                <a:cs typeface="Times New Roman" panose="02020603050405020304" pitchFamily="18" charset="0"/>
              </a:rPr>
              <a:t>Make sure</a:t>
            </a:r>
            <a:r>
              <a:rPr lang="en-GB" sz="2000" dirty="0" smtClean="0">
                <a:effectLst/>
                <a:latin typeface="Calibri" panose="020F0502020204030204" pitchFamily="34" charset="0"/>
                <a:ea typeface="Times New Roman" panose="02020603050405020304" pitchFamily="18" charset="0"/>
                <a:cs typeface="Times New Roman" panose="02020603050405020304" pitchFamily="18" charset="0"/>
              </a:rPr>
              <a:t> your child has a good sleep and healthy breakfast every morning!  We will provide a breakfast club for Year 6 during the test week too so make use of that if it is easier.</a:t>
            </a:r>
            <a:endParaRPr lang="en-GB"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buSzPts val="1000"/>
              <a:buFont typeface="Symbol" panose="05050102010706020507" pitchFamily="18" charset="2"/>
              <a:buChar char=""/>
              <a:tabLst>
                <a:tab pos="457200" algn="l"/>
              </a:tabLst>
            </a:pPr>
            <a:r>
              <a:rPr lang="en-GB" sz="2000" b="1" dirty="0" smtClean="0">
                <a:effectLst/>
                <a:latin typeface="Calibri" panose="020F0502020204030204" pitchFamily="34" charset="0"/>
                <a:ea typeface="Times New Roman" panose="02020603050405020304" pitchFamily="18" charset="0"/>
                <a:cs typeface="Times New Roman" panose="02020603050405020304" pitchFamily="18" charset="0"/>
              </a:rPr>
              <a:t>Stay positive </a:t>
            </a:r>
            <a:r>
              <a:rPr lang="en-GB" sz="2000" dirty="0" smtClean="0">
                <a:effectLst/>
                <a:latin typeface="Calibri" panose="020F0502020204030204" pitchFamily="34" charset="0"/>
                <a:ea typeface="Times New Roman" panose="02020603050405020304" pitchFamily="18" charset="0"/>
                <a:cs typeface="Times New Roman" panose="02020603050405020304" pitchFamily="18" charset="0"/>
              </a:rPr>
              <a:t>and help them to plan their time or to get the help they need.</a:t>
            </a:r>
            <a:endParaRPr lang="en-GB"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buSzPts val="1000"/>
              <a:buFont typeface="Symbol" panose="05050102010706020507" pitchFamily="18" charset="2"/>
              <a:buChar char=""/>
              <a:tabLst>
                <a:tab pos="457200" algn="l"/>
              </a:tabLst>
            </a:pPr>
            <a:r>
              <a:rPr lang="en-GB" sz="2000" b="1" dirty="0" smtClean="0">
                <a:effectLst/>
                <a:latin typeface="Calibri" panose="020F0502020204030204" pitchFamily="34" charset="0"/>
                <a:ea typeface="Times New Roman" panose="02020603050405020304" pitchFamily="18" charset="0"/>
                <a:cs typeface="Times New Roman" panose="02020603050405020304" pitchFamily="18" charset="0"/>
              </a:rPr>
              <a:t>Plan treats</a:t>
            </a:r>
            <a:r>
              <a:rPr lang="en-GB" sz="2000" dirty="0" smtClean="0">
                <a:effectLst/>
                <a:latin typeface="Calibri" panose="020F0502020204030204" pitchFamily="34" charset="0"/>
                <a:ea typeface="Times New Roman" panose="02020603050405020304" pitchFamily="18" charset="0"/>
                <a:cs typeface="Times New Roman" panose="02020603050405020304" pitchFamily="18" charset="0"/>
              </a:rPr>
              <a:t> suggest a family treat each week or at the end of the tests to give your child something to look forward to. Let them choose what they would like.  We will be treating them in school too!</a:t>
            </a:r>
            <a:endParaRPr lang="en-GB"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buSzPts val="1000"/>
              <a:buFont typeface="Symbol" panose="05050102010706020507" pitchFamily="18" charset="2"/>
              <a:buChar char=""/>
              <a:tabLst>
                <a:tab pos="457200" algn="l"/>
              </a:tabLst>
            </a:pPr>
            <a:r>
              <a:rPr lang="en-GB" sz="2000" b="1" dirty="0" smtClean="0">
                <a:effectLst/>
                <a:latin typeface="Calibri" panose="020F0502020204030204" pitchFamily="34" charset="0"/>
                <a:ea typeface="Times New Roman" panose="02020603050405020304" pitchFamily="18" charset="0"/>
                <a:cs typeface="Times New Roman" panose="02020603050405020304" pitchFamily="18" charset="0"/>
              </a:rPr>
              <a:t>Make time for fun - </a:t>
            </a:r>
            <a:r>
              <a:rPr lang="en-GB" sz="2000" dirty="0" smtClean="0">
                <a:effectLst/>
                <a:latin typeface="Calibri" panose="020F0502020204030204" pitchFamily="34" charset="0"/>
                <a:ea typeface="Times New Roman" panose="02020603050405020304" pitchFamily="18" charset="0"/>
                <a:cs typeface="Times New Roman" panose="02020603050405020304" pitchFamily="18" charset="0"/>
              </a:rPr>
              <a:t>remember to still have a laugh together.</a:t>
            </a:r>
            <a:endParaRPr lang="en-GB"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buSzPts val="1000"/>
              <a:buFont typeface="Symbol" panose="05050102010706020507" pitchFamily="18" charset="2"/>
              <a:buChar char=""/>
              <a:tabLst>
                <a:tab pos="457200" algn="l"/>
              </a:tabLst>
            </a:pPr>
            <a:r>
              <a:rPr lang="en-GB" sz="2000" b="1" dirty="0" smtClean="0">
                <a:effectLst/>
                <a:latin typeface="Calibri" panose="020F0502020204030204" pitchFamily="34" charset="0"/>
                <a:ea typeface="Times New Roman" panose="02020603050405020304" pitchFamily="18" charset="0"/>
                <a:cs typeface="Times New Roman" panose="02020603050405020304" pitchFamily="18" charset="0"/>
              </a:rPr>
              <a:t>Try to encourage your child to have set periods of time for revision</a:t>
            </a:r>
            <a:r>
              <a:rPr lang="en-GB" sz="2000" dirty="0" smtClean="0">
                <a:effectLst/>
                <a:latin typeface="Calibri" panose="020F0502020204030204" pitchFamily="34" charset="0"/>
                <a:ea typeface="Times New Roman" panose="02020603050405020304" pitchFamily="18" charset="0"/>
                <a:cs typeface="Times New Roman" panose="02020603050405020304" pitchFamily="18" charset="0"/>
              </a:rPr>
              <a:t> </a:t>
            </a:r>
            <a:r>
              <a:rPr lang="en-GB" sz="2000" dirty="0" smtClean="0">
                <a:latin typeface="Calibri" panose="020F0502020204030204" pitchFamily="34" charset="0"/>
                <a:ea typeface="Times New Roman" panose="02020603050405020304" pitchFamily="18" charset="0"/>
                <a:cs typeface="Times New Roman" panose="02020603050405020304" pitchFamily="18" charset="0"/>
              </a:rPr>
              <a:t>utilising online resources – TT </a:t>
            </a:r>
            <a:r>
              <a:rPr lang="en-GB" sz="2000" smtClean="0">
                <a:latin typeface="Calibri" panose="020F0502020204030204" pitchFamily="34" charset="0"/>
                <a:ea typeface="Times New Roman" panose="02020603050405020304" pitchFamily="18" charset="0"/>
                <a:cs typeface="Times New Roman" panose="02020603050405020304" pitchFamily="18" charset="0"/>
              </a:rPr>
              <a:t>Rock Stars, </a:t>
            </a:r>
            <a:r>
              <a:rPr lang="en-GB" sz="2000" dirty="0" smtClean="0">
                <a:latin typeface="Calibri" panose="020F0502020204030204" pitchFamily="34" charset="0"/>
                <a:ea typeface="Times New Roman" panose="02020603050405020304" pitchFamily="18" charset="0"/>
                <a:cs typeface="Times New Roman" panose="02020603050405020304" pitchFamily="18" charset="0"/>
              </a:rPr>
              <a:t>Mathletics and SPAG.com</a:t>
            </a:r>
            <a:endParaRPr lang="en-GB" sz="2000" dirty="0" smtClean="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143313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latin typeface="XCCW Joined 6a" panose="03050602040000000000" pitchFamily="66" charset="0"/>
              </a:rPr>
              <a:t>SATs Timetable</a:t>
            </a:r>
            <a:endParaRPr lang="en-GB" dirty="0">
              <a:latin typeface="XCCW Joined 6a" panose="03050602040000000000" pitchFamily="66" charset="0"/>
            </a:endParaRPr>
          </a:p>
        </p:txBody>
      </p:sp>
      <p:pic>
        <p:nvPicPr>
          <p:cNvPr id="4" name="Picture 3"/>
          <p:cNvPicPr>
            <a:picLocks noChangeAspect="1"/>
          </p:cNvPicPr>
          <p:nvPr/>
        </p:nvPicPr>
        <p:blipFill>
          <a:blip r:embed="rId2"/>
          <a:stretch>
            <a:fillRect/>
          </a:stretch>
        </p:blipFill>
        <p:spPr>
          <a:xfrm>
            <a:off x="1414462" y="1859685"/>
            <a:ext cx="9363075" cy="4210050"/>
          </a:xfrm>
          <a:prstGeom prst="rect">
            <a:avLst/>
          </a:prstGeom>
        </p:spPr>
      </p:pic>
    </p:spTree>
    <p:extLst>
      <p:ext uri="{BB962C8B-B14F-4D97-AF65-F5344CB8AC3E}">
        <p14:creationId xmlns:p14="http://schemas.microsoft.com/office/powerpoint/2010/main" val="119465364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07963"/>
            <a:ext cx="10515600" cy="5769000"/>
          </a:xfrm>
        </p:spPr>
        <p:txBody>
          <a:bodyPr>
            <a:normAutofit fontScale="92500" lnSpcReduction="10000"/>
          </a:bodyPr>
          <a:lstStyle/>
          <a:p>
            <a:pPr marL="0" indent="0">
              <a:buNone/>
            </a:pPr>
            <a:r>
              <a:rPr lang="en-GB" sz="4000" b="1" u="sng" dirty="0"/>
              <a:t>Grammar, Punctuation and Spelling</a:t>
            </a:r>
            <a:endParaRPr lang="en-GB" sz="4000" dirty="0"/>
          </a:p>
          <a:p>
            <a:pPr lvl="0"/>
            <a:r>
              <a:rPr lang="en-GB" sz="4000" dirty="0"/>
              <a:t>A separate test is given on Punctuation, Vocabulary and Grammar.</a:t>
            </a:r>
          </a:p>
          <a:p>
            <a:pPr lvl="0"/>
            <a:r>
              <a:rPr lang="en-GB" sz="4000" dirty="0" smtClean="0"/>
              <a:t>This lasts </a:t>
            </a:r>
            <a:r>
              <a:rPr lang="en-GB" sz="4000" dirty="0"/>
              <a:t>for 45 minutes and </a:t>
            </a:r>
            <a:r>
              <a:rPr lang="en-GB" sz="4000" dirty="0" smtClean="0"/>
              <a:t>requires </a:t>
            </a:r>
            <a:r>
              <a:rPr lang="en-GB" sz="4000" dirty="0"/>
              <a:t>short answer questions, including some multiple choice</a:t>
            </a:r>
            <a:r>
              <a:rPr lang="en-GB" sz="4000" dirty="0" smtClean="0"/>
              <a:t>. </a:t>
            </a:r>
            <a:r>
              <a:rPr lang="en-GB" sz="4000" b="1" dirty="0" smtClean="0"/>
              <a:t>(50)</a:t>
            </a:r>
            <a:endParaRPr lang="en-GB" sz="4000" b="1" dirty="0"/>
          </a:p>
          <a:p>
            <a:pPr lvl="0"/>
            <a:r>
              <a:rPr lang="en-GB" sz="4000" dirty="0" smtClean="0"/>
              <a:t>A </a:t>
            </a:r>
            <a:r>
              <a:rPr lang="en-GB" sz="4000" dirty="0"/>
              <a:t>Spelling test </a:t>
            </a:r>
            <a:r>
              <a:rPr lang="en-GB" sz="4000" dirty="0" smtClean="0"/>
              <a:t>(Paper 2) is then </a:t>
            </a:r>
            <a:r>
              <a:rPr lang="en-GB" sz="4000" dirty="0"/>
              <a:t>administered containing 20 words, lasting approximately 15 minutes</a:t>
            </a:r>
            <a:r>
              <a:rPr lang="en-GB" sz="4000" dirty="0" smtClean="0"/>
              <a:t>. </a:t>
            </a:r>
            <a:r>
              <a:rPr lang="en-GB" sz="4000" b="1" dirty="0" smtClean="0"/>
              <a:t>(20)</a:t>
            </a:r>
            <a:endParaRPr lang="en-GB" sz="4000" b="1" dirty="0"/>
          </a:p>
          <a:p>
            <a:pPr marL="0" lvl="0" indent="0">
              <a:buNone/>
            </a:pPr>
            <a:endParaRPr lang="en-GB" sz="4000" dirty="0"/>
          </a:p>
          <a:p>
            <a:pPr marL="0" indent="0">
              <a:buNone/>
            </a:pPr>
            <a:r>
              <a:rPr lang="en-GB" sz="3200" b="1" dirty="0"/>
              <a:t>Marks for these two tests are added together to give a total for Spelling, Punctuation and Grammar</a:t>
            </a:r>
            <a:r>
              <a:rPr lang="en-GB" sz="3200" b="1" dirty="0" smtClean="0"/>
              <a:t>. Total of 70 marks.</a:t>
            </a:r>
            <a:endParaRPr lang="en-GB" sz="3200" dirty="0"/>
          </a:p>
          <a:p>
            <a:pPr marL="0" indent="0">
              <a:buNone/>
            </a:pPr>
            <a:endParaRPr lang="en-GB" dirty="0"/>
          </a:p>
        </p:txBody>
      </p:sp>
    </p:spTree>
    <p:extLst>
      <p:ext uri="{BB962C8B-B14F-4D97-AF65-F5344CB8AC3E}">
        <p14:creationId xmlns:p14="http://schemas.microsoft.com/office/powerpoint/2010/main" val="66707115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 xmlns:a16="http://schemas.microsoft.com/office/drawing/2014/main" id="{E1897D2A-9E2E-4A9D-9492-4A5A198E4F89}"/>
              </a:ext>
            </a:extLst>
          </p:cNvPr>
          <p:cNvPicPr>
            <a:picLocks noChangeAspect="1"/>
          </p:cNvPicPr>
          <p:nvPr/>
        </p:nvPicPr>
        <p:blipFill>
          <a:blip r:embed="rId2"/>
          <a:stretch>
            <a:fillRect/>
          </a:stretch>
        </p:blipFill>
        <p:spPr>
          <a:xfrm>
            <a:off x="345333" y="329945"/>
            <a:ext cx="5336628" cy="2275479"/>
          </a:xfrm>
          <a:prstGeom prst="rect">
            <a:avLst/>
          </a:prstGeom>
          <a:effectLst>
            <a:outerShdw blurRad="50800" dist="38100" dir="2700000" algn="tl" rotWithShape="0">
              <a:prstClr val="black">
                <a:alpha val="40000"/>
              </a:prstClr>
            </a:outerShdw>
          </a:effectLst>
        </p:spPr>
      </p:pic>
      <p:pic>
        <p:nvPicPr>
          <p:cNvPr id="5" name="Picture 4">
            <a:extLst>
              <a:ext uri="{FF2B5EF4-FFF2-40B4-BE49-F238E27FC236}">
                <a16:creationId xmlns="" xmlns:a16="http://schemas.microsoft.com/office/drawing/2014/main" id="{E734D196-9712-42DD-8613-D6DA4EFF352E}"/>
              </a:ext>
            </a:extLst>
          </p:cNvPr>
          <p:cNvPicPr>
            <a:picLocks noChangeAspect="1"/>
          </p:cNvPicPr>
          <p:nvPr/>
        </p:nvPicPr>
        <p:blipFill>
          <a:blip r:embed="rId3"/>
          <a:stretch>
            <a:fillRect/>
          </a:stretch>
        </p:blipFill>
        <p:spPr>
          <a:xfrm>
            <a:off x="5132110" y="1589079"/>
            <a:ext cx="6278798" cy="1646324"/>
          </a:xfrm>
          <a:prstGeom prst="rect">
            <a:avLst/>
          </a:prstGeom>
          <a:effectLst>
            <a:outerShdw blurRad="50800" dist="38100" dir="2700000" algn="tl" rotWithShape="0">
              <a:prstClr val="black">
                <a:alpha val="40000"/>
              </a:prstClr>
            </a:outerShdw>
          </a:effectLst>
        </p:spPr>
      </p:pic>
      <p:pic>
        <p:nvPicPr>
          <p:cNvPr id="6" name="Picture 5">
            <a:extLst>
              <a:ext uri="{FF2B5EF4-FFF2-40B4-BE49-F238E27FC236}">
                <a16:creationId xmlns="" xmlns:a16="http://schemas.microsoft.com/office/drawing/2014/main" id="{1825DAEE-9550-49B4-BBD6-E73043E02B69}"/>
              </a:ext>
            </a:extLst>
          </p:cNvPr>
          <p:cNvPicPr>
            <a:picLocks noChangeAspect="1"/>
          </p:cNvPicPr>
          <p:nvPr/>
        </p:nvPicPr>
        <p:blipFill>
          <a:blip r:embed="rId4"/>
          <a:stretch>
            <a:fillRect/>
          </a:stretch>
        </p:blipFill>
        <p:spPr>
          <a:xfrm>
            <a:off x="574307" y="3578150"/>
            <a:ext cx="5695433" cy="2811568"/>
          </a:xfrm>
          <a:prstGeom prst="rect">
            <a:avLst/>
          </a:prstGeom>
          <a:effectLst>
            <a:outerShdw blurRad="50800" dist="38100" dir="2700000" algn="tl" rotWithShape="0">
              <a:prstClr val="black">
                <a:alpha val="40000"/>
              </a:prstClr>
            </a:outerShdw>
          </a:effectLst>
        </p:spPr>
      </p:pic>
      <p:sp>
        <p:nvSpPr>
          <p:cNvPr id="7" name="TextBox 6"/>
          <p:cNvSpPr txBox="1"/>
          <p:nvPr/>
        </p:nvSpPr>
        <p:spPr>
          <a:xfrm>
            <a:off x="7186411" y="4262906"/>
            <a:ext cx="4224497" cy="954107"/>
          </a:xfrm>
          <a:prstGeom prst="rect">
            <a:avLst/>
          </a:prstGeom>
          <a:noFill/>
        </p:spPr>
        <p:txBody>
          <a:bodyPr wrap="square" rtlCol="0">
            <a:spAutoFit/>
          </a:bodyPr>
          <a:lstStyle/>
          <a:p>
            <a:r>
              <a:rPr lang="en-GB" sz="2800" dirty="0" smtClean="0"/>
              <a:t>Paper 1: Punctuation, Vocabulary and Grammar</a:t>
            </a:r>
            <a:endParaRPr lang="en-GB" sz="2800" dirty="0"/>
          </a:p>
        </p:txBody>
      </p:sp>
    </p:spTree>
    <p:extLst>
      <p:ext uri="{BB962C8B-B14F-4D97-AF65-F5344CB8AC3E}">
        <p14:creationId xmlns:p14="http://schemas.microsoft.com/office/powerpoint/2010/main" val="12792787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 xmlns:a16="http://schemas.microsoft.com/office/drawing/2014/main" id="{346165F5-9827-442A-80A6-89FBC44B9535}"/>
              </a:ext>
            </a:extLst>
          </p:cNvPr>
          <p:cNvPicPr>
            <a:picLocks noChangeAspect="1"/>
          </p:cNvPicPr>
          <p:nvPr/>
        </p:nvPicPr>
        <p:blipFill>
          <a:blip r:embed="rId2"/>
          <a:stretch>
            <a:fillRect/>
          </a:stretch>
        </p:blipFill>
        <p:spPr>
          <a:xfrm>
            <a:off x="5454701" y="1736355"/>
            <a:ext cx="6076950" cy="1952625"/>
          </a:xfrm>
          <a:prstGeom prst="rect">
            <a:avLst/>
          </a:prstGeom>
          <a:effectLst>
            <a:outerShdw blurRad="50800" dist="38100" dir="2700000" algn="tl" rotWithShape="0">
              <a:prstClr val="black">
                <a:alpha val="40000"/>
              </a:prstClr>
            </a:outerShdw>
          </a:effectLst>
        </p:spPr>
      </p:pic>
      <p:pic>
        <p:nvPicPr>
          <p:cNvPr id="5" name="Picture 4">
            <a:extLst>
              <a:ext uri="{FF2B5EF4-FFF2-40B4-BE49-F238E27FC236}">
                <a16:creationId xmlns="" xmlns:a16="http://schemas.microsoft.com/office/drawing/2014/main" id="{55DA2086-7D60-4873-A76F-2E123F3FF23A}"/>
              </a:ext>
            </a:extLst>
          </p:cNvPr>
          <p:cNvPicPr>
            <a:picLocks noChangeAspect="1"/>
          </p:cNvPicPr>
          <p:nvPr/>
        </p:nvPicPr>
        <p:blipFill>
          <a:blip r:embed="rId3"/>
          <a:stretch>
            <a:fillRect/>
          </a:stretch>
        </p:blipFill>
        <p:spPr>
          <a:xfrm>
            <a:off x="5800304" y="4301220"/>
            <a:ext cx="4314671" cy="1952625"/>
          </a:xfrm>
          <a:prstGeom prst="rect">
            <a:avLst/>
          </a:prstGeom>
          <a:effectLst>
            <a:outerShdw blurRad="50800" dist="38100" dir="2700000" algn="tl" rotWithShape="0">
              <a:srgbClr val="C73A43">
                <a:alpha val="40000"/>
              </a:srgbClr>
            </a:outerShdw>
          </a:effectLst>
        </p:spPr>
      </p:pic>
      <p:sp>
        <p:nvSpPr>
          <p:cNvPr id="6" name="TextBox 5"/>
          <p:cNvSpPr txBox="1"/>
          <p:nvPr/>
        </p:nvSpPr>
        <p:spPr>
          <a:xfrm>
            <a:off x="1736500" y="2112502"/>
            <a:ext cx="2768957" cy="1200329"/>
          </a:xfrm>
          <a:prstGeom prst="rect">
            <a:avLst/>
          </a:prstGeom>
          <a:noFill/>
        </p:spPr>
        <p:txBody>
          <a:bodyPr wrap="square" rtlCol="0">
            <a:spAutoFit/>
          </a:bodyPr>
          <a:lstStyle/>
          <a:p>
            <a:r>
              <a:rPr lang="en-GB" sz="2400" b="1" dirty="0" smtClean="0"/>
              <a:t>Pupils will have a transcript looking like this:</a:t>
            </a:r>
            <a:endParaRPr lang="en-GB" sz="2400" b="1" dirty="0"/>
          </a:p>
        </p:txBody>
      </p:sp>
      <p:sp>
        <p:nvSpPr>
          <p:cNvPr id="7" name="TextBox 6"/>
          <p:cNvSpPr txBox="1"/>
          <p:nvPr/>
        </p:nvSpPr>
        <p:spPr>
          <a:xfrm>
            <a:off x="1736501" y="4909187"/>
            <a:ext cx="2768957" cy="1200329"/>
          </a:xfrm>
          <a:prstGeom prst="rect">
            <a:avLst/>
          </a:prstGeom>
          <a:noFill/>
        </p:spPr>
        <p:txBody>
          <a:bodyPr wrap="square" rtlCol="0">
            <a:spAutoFit/>
          </a:bodyPr>
          <a:lstStyle/>
          <a:p>
            <a:r>
              <a:rPr lang="en-GB" sz="2400" b="1" dirty="0" smtClean="0"/>
              <a:t>Words will be read </a:t>
            </a:r>
          </a:p>
          <a:p>
            <a:r>
              <a:rPr lang="en-GB" sz="2400" b="1" dirty="0" smtClean="0"/>
              <a:t>to pupils in this format:</a:t>
            </a:r>
            <a:endParaRPr lang="en-GB" sz="2400" b="1" dirty="0"/>
          </a:p>
        </p:txBody>
      </p:sp>
      <p:sp>
        <p:nvSpPr>
          <p:cNvPr id="8" name="Rectangle 7"/>
          <p:cNvSpPr/>
          <p:nvPr/>
        </p:nvSpPr>
        <p:spPr>
          <a:xfrm>
            <a:off x="1143067" y="753511"/>
            <a:ext cx="3292568" cy="646331"/>
          </a:xfrm>
          <a:prstGeom prst="rect">
            <a:avLst/>
          </a:prstGeom>
        </p:spPr>
        <p:txBody>
          <a:bodyPr wrap="none">
            <a:spAutoFit/>
          </a:bodyPr>
          <a:lstStyle/>
          <a:p>
            <a:r>
              <a:rPr lang="en-GB" sz="3600" dirty="0" smtClean="0"/>
              <a:t>Paper 2: Spelling</a:t>
            </a:r>
            <a:endParaRPr lang="en-GB" sz="3600" dirty="0"/>
          </a:p>
        </p:txBody>
      </p:sp>
    </p:spTree>
    <p:extLst>
      <p:ext uri="{BB962C8B-B14F-4D97-AF65-F5344CB8AC3E}">
        <p14:creationId xmlns:p14="http://schemas.microsoft.com/office/powerpoint/2010/main" val="288270163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0576" y="826818"/>
            <a:ext cx="11372556" cy="5489575"/>
          </a:xfrm>
        </p:spPr>
        <p:txBody>
          <a:bodyPr>
            <a:normAutofit fontScale="92500" lnSpcReduction="10000"/>
          </a:bodyPr>
          <a:lstStyle/>
          <a:p>
            <a:pPr marL="0" indent="0">
              <a:buNone/>
            </a:pPr>
            <a:r>
              <a:rPr lang="en-GB" sz="3800" b="1" u="sng" dirty="0"/>
              <a:t>Reading</a:t>
            </a:r>
            <a:endParaRPr lang="en-GB" sz="3800" dirty="0"/>
          </a:p>
          <a:p>
            <a:pPr lvl="0"/>
            <a:r>
              <a:rPr lang="en-GB" sz="3800" dirty="0"/>
              <a:t>The Reading Test consists of a single test paper with three unrelated reading texts.</a:t>
            </a:r>
          </a:p>
          <a:p>
            <a:pPr lvl="0"/>
            <a:r>
              <a:rPr lang="en-GB" sz="3800" dirty="0"/>
              <a:t>Children are given 60 minutes in total, which includes reading the texts and answering the questions.</a:t>
            </a:r>
          </a:p>
          <a:p>
            <a:pPr lvl="0"/>
            <a:r>
              <a:rPr lang="en-GB" sz="3800" dirty="0"/>
              <a:t>A total of </a:t>
            </a:r>
            <a:r>
              <a:rPr lang="en-GB" sz="3800" b="1" dirty="0"/>
              <a:t>50 </a:t>
            </a:r>
            <a:r>
              <a:rPr lang="en-GB" sz="3800" dirty="0"/>
              <a:t>marks are available.</a:t>
            </a:r>
          </a:p>
          <a:p>
            <a:pPr lvl="0"/>
            <a:r>
              <a:rPr lang="en-GB" sz="3800" dirty="0"/>
              <a:t>Questions are designed to assess the comprehension and understanding of a child’s reading.</a:t>
            </a:r>
          </a:p>
          <a:p>
            <a:pPr lvl="0"/>
            <a:r>
              <a:rPr lang="en-GB" sz="3800" dirty="0"/>
              <a:t>Some questions are multiple choice or selected response, others require short answers and some require an extended response or explanation.</a:t>
            </a:r>
          </a:p>
          <a:p>
            <a:pPr marL="0" indent="0">
              <a:buNone/>
            </a:pPr>
            <a:endParaRPr lang="en-GB" dirty="0"/>
          </a:p>
        </p:txBody>
      </p:sp>
    </p:spTree>
    <p:extLst>
      <p:ext uri="{BB962C8B-B14F-4D97-AF65-F5344CB8AC3E}">
        <p14:creationId xmlns:p14="http://schemas.microsoft.com/office/powerpoint/2010/main" val="361848154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945924" y="470012"/>
            <a:ext cx="10370843" cy="5763363"/>
          </a:xfrm>
          <a:prstGeom prst="rect">
            <a:avLst/>
          </a:prstGeom>
        </p:spPr>
      </p:pic>
    </p:spTree>
    <p:extLst>
      <p:ext uri="{BB962C8B-B14F-4D97-AF65-F5344CB8AC3E}">
        <p14:creationId xmlns:p14="http://schemas.microsoft.com/office/powerpoint/2010/main" val="380686214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1132067" y="681037"/>
            <a:ext cx="9621793" cy="5604221"/>
          </a:xfrm>
          <a:prstGeom prst="rect">
            <a:avLst/>
          </a:prstGeom>
        </p:spPr>
      </p:pic>
    </p:spTree>
    <p:extLst>
      <p:ext uri="{BB962C8B-B14F-4D97-AF65-F5344CB8AC3E}">
        <p14:creationId xmlns:p14="http://schemas.microsoft.com/office/powerpoint/2010/main" val="17104979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79828"/>
            <a:ext cx="10515600" cy="6217920"/>
          </a:xfrm>
        </p:spPr>
        <p:txBody>
          <a:bodyPr>
            <a:normAutofit/>
          </a:bodyPr>
          <a:lstStyle/>
          <a:p>
            <a:pPr marL="0" indent="0">
              <a:buNone/>
            </a:pPr>
            <a:r>
              <a:rPr lang="en-GB" b="1" u="sng" dirty="0"/>
              <a:t>Mathematics</a:t>
            </a:r>
            <a:endParaRPr lang="en-GB" dirty="0"/>
          </a:p>
          <a:p>
            <a:pPr lvl="0"/>
            <a:r>
              <a:rPr lang="en-GB" dirty="0" smtClean="0"/>
              <a:t>Children </a:t>
            </a:r>
            <a:r>
              <a:rPr lang="en-GB" dirty="0"/>
              <a:t>will sit three tests: </a:t>
            </a:r>
            <a:r>
              <a:rPr lang="en-GB" b="1" dirty="0"/>
              <a:t>Paper 1, Paper 2 and Paper 3.</a:t>
            </a:r>
            <a:endParaRPr lang="en-GB" dirty="0"/>
          </a:p>
          <a:p>
            <a:pPr lvl="0"/>
            <a:r>
              <a:rPr lang="en-GB" b="1" dirty="0"/>
              <a:t>Paper 1 is for ‘Arithmetic’</a:t>
            </a:r>
            <a:r>
              <a:rPr lang="en-GB" dirty="0"/>
              <a:t> lasting for 30 minutes, covering calculation methods for all operations, including use of fractions, percentages and decimals.</a:t>
            </a:r>
          </a:p>
          <a:p>
            <a:pPr lvl="0"/>
            <a:r>
              <a:rPr lang="en-GB" dirty="0"/>
              <a:t>Questions gradually increase in difficulty. Not all children will be expected to access some of the more difficult questions later in the paper.</a:t>
            </a:r>
          </a:p>
          <a:p>
            <a:pPr lvl="0"/>
            <a:r>
              <a:rPr lang="en-GB" b="1" dirty="0"/>
              <a:t>Papers 2 and 3 cover ‘Problem Solving and Reasoning’</a:t>
            </a:r>
            <a:r>
              <a:rPr lang="en-GB" dirty="0"/>
              <a:t>, each lasting for 40 minutes.</a:t>
            </a:r>
          </a:p>
          <a:p>
            <a:pPr lvl="0"/>
            <a:r>
              <a:rPr lang="en-GB" dirty="0"/>
              <a:t>Pupils will still require calculation skills but will need to answer questions in context and decide what is required to find a solution.</a:t>
            </a:r>
          </a:p>
          <a:p>
            <a:pPr marL="0" indent="0">
              <a:buNone/>
            </a:pPr>
            <a:endParaRPr lang="en-GB" dirty="0"/>
          </a:p>
        </p:txBody>
      </p:sp>
    </p:spTree>
    <p:extLst>
      <p:ext uri="{BB962C8B-B14F-4D97-AF65-F5344CB8AC3E}">
        <p14:creationId xmlns:p14="http://schemas.microsoft.com/office/powerpoint/2010/main" val="120968942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53</TotalTime>
  <Words>503</Words>
  <Application>Microsoft Office PowerPoint</Application>
  <PresentationFormat>Widescreen</PresentationFormat>
  <Paragraphs>62</Paragraphs>
  <Slides>15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Arial</vt:lpstr>
      <vt:lpstr>Calibri</vt:lpstr>
      <vt:lpstr>Calibri Light</vt:lpstr>
      <vt:lpstr>Symbol</vt:lpstr>
      <vt:lpstr>Times New Roman</vt:lpstr>
      <vt:lpstr>XCCW Joined 6a</vt:lpstr>
      <vt:lpstr>Office Theme</vt:lpstr>
      <vt:lpstr>PowerPoint Presentation</vt:lpstr>
      <vt:lpstr>SATs Timetable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Maths Marks:</vt:lpstr>
      <vt:lpstr>Arithmetic Paper</vt:lpstr>
      <vt:lpstr>Reasoning Papers</vt:lpstr>
      <vt:lpstr>PowerPoint Presentation</vt:lpstr>
      <vt:lpstr>Example of scale scores – 2019 Reading Data:</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Kate Slater</dc:creator>
  <cp:lastModifiedBy>Nixon Linda</cp:lastModifiedBy>
  <cp:revision>12</cp:revision>
  <dcterms:created xsi:type="dcterms:W3CDTF">2018-01-29T18:53:09Z</dcterms:created>
  <dcterms:modified xsi:type="dcterms:W3CDTF">2020-03-13T14:09:09Z</dcterms:modified>
</cp:coreProperties>
</file>