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0" r:id="rId4"/>
    <p:sldId id="257" r:id="rId5"/>
    <p:sldId id="262" r:id="rId6"/>
    <p:sldId id="268" r:id="rId7"/>
    <p:sldId id="270" r:id="rId8"/>
    <p:sldId id="273" r:id="rId9"/>
    <p:sldId id="271" r:id="rId10"/>
    <p:sldId id="274" r:id="rId11"/>
    <p:sldId id="27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varScale="1">
        <p:scale>
          <a:sx n="66" d="100"/>
          <a:sy n="66" d="100"/>
        </p:scale>
        <p:origin x="1228"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40423F-1518-40EB-BAAA-F51411FE74C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252619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40423F-1518-40EB-BAAA-F51411FE74C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193040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40423F-1518-40EB-BAAA-F51411FE74C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326463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40423F-1518-40EB-BAAA-F51411FE74C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347073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0423F-1518-40EB-BAAA-F51411FE74C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281193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40423F-1518-40EB-BAAA-F51411FE74C5}"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89670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40423F-1518-40EB-BAAA-F51411FE74C5}" type="datetimeFigureOut">
              <a:rPr lang="en-GB" smtClean="0"/>
              <a:t>10/09/2025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297193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40423F-1518-40EB-BAAA-F51411FE74C5}" type="datetimeFigureOut">
              <a:rPr lang="en-GB" smtClean="0"/>
              <a:t>10/09/2025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29590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0423F-1518-40EB-BAAA-F51411FE74C5}" type="datetimeFigureOut">
              <a:rPr lang="en-GB" smtClean="0"/>
              <a:t>10/09/2025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148969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0423F-1518-40EB-BAAA-F51411FE74C5}"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1147587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0423F-1518-40EB-BAAA-F51411FE74C5}"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272434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0423F-1518-40EB-BAAA-F51411FE74C5}" type="datetimeFigureOut">
              <a:rPr lang="en-GB" smtClean="0"/>
              <a:t>10/09/2025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D622C-2183-4D00-A171-83A32D1ED1A9}" type="slidenum">
              <a:rPr lang="en-GB" smtClean="0"/>
              <a:t>‹#›</a:t>
            </a:fld>
            <a:endParaRPr lang="en-GB"/>
          </a:p>
        </p:txBody>
      </p:sp>
    </p:spTree>
    <p:extLst>
      <p:ext uri="{BB962C8B-B14F-4D97-AF65-F5344CB8AC3E}">
        <p14:creationId xmlns:p14="http://schemas.microsoft.com/office/powerpoint/2010/main" val="1688630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90666"/>
          </a:xfrm>
        </p:spPr>
        <p:txBody>
          <a:bodyPr>
            <a:normAutofit/>
          </a:bodyPr>
          <a:lstStyle/>
          <a:p>
            <a:r>
              <a:rPr lang="en-GB" dirty="0">
                <a:latin typeface="Century Gothic" panose="020B0502020202020204" pitchFamily="34" charset="0"/>
              </a:rPr>
              <a:t>Welcome to </a:t>
            </a:r>
            <a:br>
              <a:rPr lang="en-GB" dirty="0">
                <a:latin typeface="Century Gothic" panose="020B0502020202020204" pitchFamily="34" charset="0"/>
              </a:rPr>
            </a:br>
            <a:r>
              <a:rPr lang="en-GB" dirty="0">
                <a:latin typeface="Century Gothic" panose="020B0502020202020204" pitchFamily="34" charset="0"/>
              </a:rPr>
              <a:t>Monet Class!</a:t>
            </a:r>
            <a:br>
              <a:rPr lang="en-GB" dirty="0">
                <a:latin typeface="Century Gothic" panose="020B0502020202020204" pitchFamily="34" charset="0"/>
              </a:rPr>
            </a:br>
            <a:br>
              <a:rPr lang="en-GB" dirty="0">
                <a:latin typeface="Century Gothic" panose="020B0502020202020204" pitchFamily="34" charset="0"/>
              </a:rPr>
            </a:br>
            <a:r>
              <a:rPr lang="en-GB" sz="3600" dirty="0">
                <a:latin typeface="Century Gothic" panose="020B0502020202020204" pitchFamily="34" charset="0"/>
              </a:rPr>
              <a:t>Year 1 and 2</a:t>
            </a:r>
            <a:br>
              <a:rPr lang="en-GB" sz="3600" dirty="0">
                <a:latin typeface="Century Gothic" panose="020B0502020202020204" pitchFamily="34" charset="0"/>
              </a:rPr>
            </a:br>
            <a:br>
              <a:rPr lang="en-GB" dirty="0">
                <a:latin typeface="Century Gothic" panose="020B0502020202020204" pitchFamily="34" charset="0"/>
              </a:rPr>
            </a:br>
            <a:br>
              <a:rPr lang="en-GB" dirty="0">
                <a:latin typeface="Century Gothic" panose="020B0502020202020204" pitchFamily="34" charset="0"/>
              </a:rPr>
            </a:br>
            <a:br>
              <a:rPr lang="en-GB" dirty="0">
                <a:latin typeface="Century Gothic" panose="020B0502020202020204" pitchFamily="34" charset="0"/>
              </a:rPr>
            </a:br>
            <a:endParaRPr lang="en-GB" dirty="0">
              <a:latin typeface="Century Gothic" panose="020B0502020202020204" pitchFamily="34" charset="0"/>
            </a:endParaRPr>
          </a:p>
        </p:txBody>
      </p:sp>
      <p:pic>
        <p:nvPicPr>
          <p:cNvPr id="3" name="Picture 2">
            <a:extLst>
              <a:ext uri="{FF2B5EF4-FFF2-40B4-BE49-F238E27FC236}">
                <a16:creationId xmlns:a16="http://schemas.microsoft.com/office/drawing/2014/main" id="{A5921F2F-A2B0-D945-73B1-5F3AC194D4FA}"/>
              </a:ext>
            </a:extLst>
          </p:cNvPr>
          <p:cNvPicPr>
            <a:picLocks noChangeAspect="1"/>
          </p:cNvPicPr>
          <p:nvPr/>
        </p:nvPicPr>
        <p:blipFill>
          <a:blip r:embed="rId2"/>
          <a:stretch>
            <a:fillRect/>
          </a:stretch>
        </p:blipFill>
        <p:spPr>
          <a:xfrm>
            <a:off x="2595639" y="3236604"/>
            <a:ext cx="3952721" cy="3172933"/>
          </a:xfrm>
          <a:prstGeom prst="rect">
            <a:avLst/>
          </a:prstGeom>
        </p:spPr>
      </p:pic>
    </p:spTree>
    <p:extLst>
      <p:ext uri="{BB962C8B-B14F-4D97-AF65-F5344CB8AC3E}">
        <p14:creationId xmlns:p14="http://schemas.microsoft.com/office/powerpoint/2010/main" val="1952048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B5BC7-8883-9952-10D2-68E0E9AA1C2C}"/>
              </a:ext>
            </a:extLst>
          </p:cNvPr>
          <p:cNvSpPr>
            <a:spLocks noGrp="1"/>
          </p:cNvSpPr>
          <p:nvPr>
            <p:ph type="title"/>
          </p:nvPr>
        </p:nvSpPr>
        <p:spPr/>
        <p:txBody>
          <a:bodyPr/>
          <a:lstStyle/>
          <a:p>
            <a:r>
              <a:rPr lang="en-GB" dirty="0"/>
              <a:t>Behaviour</a:t>
            </a:r>
          </a:p>
        </p:txBody>
      </p:sp>
      <p:sp>
        <p:nvSpPr>
          <p:cNvPr id="3" name="Content Placeholder 2">
            <a:extLst>
              <a:ext uri="{FF2B5EF4-FFF2-40B4-BE49-F238E27FC236}">
                <a16:creationId xmlns:a16="http://schemas.microsoft.com/office/drawing/2014/main" id="{33E56700-86BC-C963-78B8-F3AE5653C910}"/>
              </a:ext>
            </a:extLst>
          </p:cNvPr>
          <p:cNvSpPr>
            <a:spLocks noGrp="1"/>
          </p:cNvSpPr>
          <p:nvPr>
            <p:ph idx="1"/>
          </p:nvPr>
        </p:nvSpPr>
        <p:spPr>
          <a:xfrm>
            <a:off x="457200" y="1166018"/>
            <a:ext cx="8229600" cy="4525963"/>
          </a:xfrm>
        </p:spPr>
        <p:txBody>
          <a:bodyPr>
            <a:normAutofit fontScale="92500" lnSpcReduction="10000"/>
          </a:bodyPr>
          <a:lstStyle/>
          <a:p>
            <a:pPr marL="0" indent="0">
              <a:buNone/>
            </a:pPr>
            <a:r>
              <a:rPr lang="en-GB" dirty="0"/>
              <a:t>In Monet Class, we reward positive learning and behaviour by moving our peg up to the moon and stars, and receiving a token.</a:t>
            </a:r>
          </a:p>
          <a:p>
            <a:pPr marL="0" indent="0">
              <a:buNone/>
            </a:pPr>
            <a:r>
              <a:rPr lang="en-GB" dirty="0"/>
              <a:t>The children can choose which reward box they would like to put their token in. </a:t>
            </a:r>
          </a:p>
          <a:p>
            <a:pPr marL="0" indent="0">
              <a:buNone/>
            </a:pPr>
            <a:r>
              <a:rPr lang="en-GB" dirty="0"/>
              <a:t>At the end of every half term, we count the tokens and the whole school celebrates with the chosen reward.</a:t>
            </a:r>
          </a:p>
          <a:p>
            <a:pPr marL="0" indent="0">
              <a:buNone/>
            </a:pPr>
            <a:r>
              <a:rPr lang="en-GB" dirty="0"/>
              <a:t>We continue to award certificates on a Friday and we also give out stickers from time to time.</a:t>
            </a:r>
          </a:p>
        </p:txBody>
      </p:sp>
      <p:pic>
        <p:nvPicPr>
          <p:cNvPr id="5" name="Picture 4">
            <a:extLst>
              <a:ext uri="{FF2B5EF4-FFF2-40B4-BE49-F238E27FC236}">
                <a16:creationId xmlns:a16="http://schemas.microsoft.com/office/drawing/2014/main" id="{4232803D-6294-0B94-4350-26CDBCF8335C}"/>
              </a:ext>
            </a:extLst>
          </p:cNvPr>
          <p:cNvPicPr>
            <a:picLocks noChangeAspect="1"/>
          </p:cNvPicPr>
          <p:nvPr/>
        </p:nvPicPr>
        <p:blipFill>
          <a:blip r:embed="rId2"/>
          <a:stretch>
            <a:fillRect/>
          </a:stretch>
        </p:blipFill>
        <p:spPr>
          <a:xfrm>
            <a:off x="7507522" y="5445224"/>
            <a:ext cx="1312950" cy="1254397"/>
          </a:xfrm>
          <a:prstGeom prst="rect">
            <a:avLst/>
          </a:prstGeom>
        </p:spPr>
      </p:pic>
    </p:spTree>
    <p:extLst>
      <p:ext uri="{BB962C8B-B14F-4D97-AF65-F5344CB8AC3E}">
        <p14:creationId xmlns:p14="http://schemas.microsoft.com/office/powerpoint/2010/main" val="21682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890D1-3EC6-A136-C991-DD86D9D79C62}"/>
              </a:ext>
            </a:extLst>
          </p:cNvPr>
          <p:cNvSpPr>
            <a:spLocks noGrp="1"/>
          </p:cNvSpPr>
          <p:nvPr>
            <p:ph idx="1"/>
          </p:nvPr>
        </p:nvSpPr>
        <p:spPr>
          <a:xfrm>
            <a:off x="457200" y="692696"/>
            <a:ext cx="8229600" cy="4525963"/>
          </a:xfrm>
        </p:spPr>
        <p:txBody>
          <a:bodyPr>
            <a:normAutofit fontScale="85000" lnSpcReduction="10000"/>
          </a:bodyPr>
          <a:lstStyle/>
          <a:p>
            <a:pPr marL="0" indent="0" algn="ctr">
              <a:buNone/>
            </a:pPr>
            <a:r>
              <a:rPr lang="en-GB" sz="4400" dirty="0"/>
              <a:t>We have thoroughly enjoyed getting to know your children over the last week and we are looking forward to a great year ahead!</a:t>
            </a:r>
          </a:p>
          <a:p>
            <a:pPr marL="0" indent="0" algn="ctr">
              <a:buNone/>
            </a:pPr>
            <a:endParaRPr lang="en-GB" sz="4400" dirty="0"/>
          </a:p>
          <a:p>
            <a:pPr marL="0" indent="0" algn="ctr">
              <a:buNone/>
            </a:pPr>
            <a:r>
              <a:rPr lang="en-GB" sz="4400" dirty="0"/>
              <a:t>Please do come and say hello if you haven’t already. We look forward to working with you throughout the year.</a:t>
            </a:r>
          </a:p>
        </p:txBody>
      </p:sp>
    </p:spTree>
    <p:extLst>
      <p:ext uri="{BB962C8B-B14F-4D97-AF65-F5344CB8AC3E}">
        <p14:creationId xmlns:p14="http://schemas.microsoft.com/office/powerpoint/2010/main" val="65571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0666"/>
          </a:xfrm>
        </p:spPr>
        <p:txBody>
          <a:bodyPr>
            <a:normAutofit/>
          </a:bodyPr>
          <a:lstStyle/>
          <a:p>
            <a:r>
              <a:rPr lang="en-GB" sz="2800" dirty="0">
                <a:latin typeface="Century Gothic" panose="020B0502020202020204" pitchFamily="34" charset="0"/>
              </a:rPr>
              <a:t>Our class prayer is based on our school vision.</a:t>
            </a:r>
            <a:br>
              <a:rPr lang="en-GB" sz="2800" dirty="0">
                <a:latin typeface="Century Gothic" panose="020B0502020202020204" pitchFamily="34" charset="0"/>
              </a:rPr>
            </a:br>
            <a:br>
              <a:rPr lang="en-GB" sz="2800" dirty="0">
                <a:latin typeface="Century Gothic" panose="020B0502020202020204" pitchFamily="34" charset="0"/>
              </a:rPr>
            </a:br>
            <a:r>
              <a:rPr lang="en-GB" sz="3200" b="1" dirty="0">
                <a:latin typeface="Century Gothic" panose="020B0502020202020204" pitchFamily="34" charset="0"/>
              </a:rPr>
              <a:t>Dear God,</a:t>
            </a:r>
            <a:br>
              <a:rPr lang="en-GB" sz="3200" b="1" dirty="0">
                <a:latin typeface="Century Gothic" panose="020B0502020202020204" pitchFamily="34" charset="0"/>
              </a:rPr>
            </a:br>
            <a:r>
              <a:rPr lang="en-GB" sz="3200" b="1" dirty="0">
                <a:latin typeface="Century Gothic" panose="020B0502020202020204" pitchFamily="34" charset="0"/>
              </a:rPr>
              <a:t>Please help us to learn for life, achieve our best and grow in faith.</a:t>
            </a:r>
            <a:br>
              <a:rPr lang="en-GB" sz="3200" b="1" dirty="0">
                <a:latin typeface="Century Gothic" panose="020B0502020202020204" pitchFamily="34" charset="0"/>
              </a:rPr>
            </a:br>
            <a:r>
              <a:rPr lang="en-GB" sz="3200" b="1" dirty="0">
                <a:latin typeface="Century Gothic" panose="020B0502020202020204" pitchFamily="34" charset="0"/>
              </a:rPr>
              <a:t>In Jesus’s name.</a:t>
            </a:r>
            <a:br>
              <a:rPr lang="en-GB" sz="3200" b="1" dirty="0">
                <a:latin typeface="Century Gothic" panose="020B0502020202020204" pitchFamily="34" charset="0"/>
              </a:rPr>
            </a:br>
            <a:r>
              <a:rPr lang="en-GB" sz="3200" b="1" dirty="0">
                <a:latin typeface="Century Gothic" panose="020B0502020202020204" pitchFamily="34" charset="0"/>
              </a:rPr>
              <a:t>Amen</a:t>
            </a:r>
          </a:p>
        </p:txBody>
      </p:sp>
    </p:spTree>
    <p:extLst>
      <p:ext uri="{BB962C8B-B14F-4D97-AF65-F5344CB8AC3E}">
        <p14:creationId xmlns:p14="http://schemas.microsoft.com/office/powerpoint/2010/main" val="181969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1D5C-B704-43C3-B29F-93844DE0B43F}"/>
              </a:ext>
            </a:extLst>
          </p:cNvPr>
          <p:cNvSpPr>
            <a:spLocks noGrp="1"/>
          </p:cNvSpPr>
          <p:nvPr>
            <p:ph type="title"/>
          </p:nvPr>
        </p:nvSpPr>
        <p:spPr/>
        <p:txBody>
          <a:bodyPr>
            <a:noAutofit/>
          </a:bodyPr>
          <a:lstStyle/>
          <a:p>
            <a:br>
              <a:rPr lang="en-GB" sz="2800" dirty="0">
                <a:latin typeface="CCW Cursive Writing 6" panose="03050602040000000000" pitchFamily="66" charset="0"/>
              </a:rPr>
            </a:br>
            <a:br>
              <a:rPr lang="en-GB" sz="4000" dirty="0">
                <a:latin typeface="CCW Cursive Writing 6" panose="03050602040000000000" pitchFamily="66" charset="0"/>
              </a:rPr>
            </a:br>
            <a:r>
              <a:rPr lang="en-GB" sz="2800" dirty="0">
                <a:latin typeface="CCW Cursive Writing 6" panose="03050602040000000000" pitchFamily="66" charset="0"/>
              </a:rPr>
              <a:t> </a:t>
            </a:r>
          </a:p>
        </p:txBody>
      </p:sp>
      <p:sp>
        <p:nvSpPr>
          <p:cNvPr id="3" name="Content Placeholder 2"/>
          <p:cNvSpPr>
            <a:spLocks noGrp="1"/>
          </p:cNvSpPr>
          <p:nvPr>
            <p:ph idx="1"/>
          </p:nvPr>
        </p:nvSpPr>
        <p:spPr>
          <a:xfrm>
            <a:off x="251520" y="188640"/>
            <a:ext cx="8229600" cy="5904656"/>
          </a:xfrm>
        </p:spPr>
        <p:txBody>
          <a:bodyPr vert="horz" lIns="91440" tIns="45720" rIns="91440" bIns="45720" rtlCol="0" anchor="t">
            <a:noAutofit/>
          </a:bodyPr>
          <a:lstStyle/>
          <a:p>
            <a:pPr marL="0" indent="0" algn="ctr">
              <a:buNone/>
            </a:pPr>
            <a:r>
              <a:rPr lang="en-GB" b="1" dirty="0">
                <a:latin typeface="Century Gothic"/>
              </a:rPr>
              <a:t>Teaching Staff</a:t>
            </a:r>
            <a:r>
              <a:rPr lang="en-GB" dirty="0">
                <a:latin typeface="Century Gothic"/>
              </a:rPr>
              <a:t>:</a:t>
            </a:r>
          </a:p>
          <a:p>
            <a:pPr marL="0" indent="0" algn="ctr">
              <a:buNone/>
            </a:pPr>
            <a:endParaRPr lang="en-GB" sz="900" b="1" dirty="0">
              <a:latin typeface="Century Gothic"/>
            </a:endParaRPr>
          </a:p>
          <a:p>
            <a:pPr marL="0" indent="0" algn="ctr">
              <a:buNone/>
            </a:pPr>
            <a:r>
              <a:rPr lang="en-GB" sz="2000" u="sng" dirty="0">
                <a:latin typeface="Century Gothic"/>
              </a:rPr>
              <a:t>Class Teachers</a:t>
            </a:r>
          </a:p>
          <a:p>
            <a:pPr marL="0" indent="0" algn="ctr">
              <a:buNone/>
            </a:pPr>
            <a:r>
              <a:rPr lang="en-GB" sz="2000" b="1" i="1" dirty="0">
                <a:latin typeface="Century Gothic"/>
              </a:rPr>
              <a:t>Mrs MacLeod</a:t>
            </a:r>
          </a:p>
          <a:p>
            <a:pPr marL="0" indent="0" algn="ctr">
              <a:buNone/>
            </a:pPr>
            <a:r>
              <a:rPr lang="en-GB" sz="2000" dirty="0">
                <a:latin typeface="Century Gothic"/>
              </a:rPr>
              <a:t> Monday – Wednesday</a:t>
            </a:r>
          </a:p>
          <a:p>
            <a:pPr marL="0" indent="0" algn="ctr">
              <a:buNone/>
            </a:pPr>
            <a:endParaRPr lang="en-GB" sz="2000" dirty="0">
              <a:latin typeface="Century Gothic"/>
            </a:endParaRPr>
          </a:p>
          <a:p>
            <a:pPr marL="0" indent="0" algn="ctr">
              <a:buNone/>
            </a:pPr>
            <a:r>
              <a:rPr lang="en-GB" sz="2000" b="1" i="1" dirty="0">
                <a:latin typeface="Century Gothic"/>
              </a:rPr>
              <a:t>Mrs </a:t>
            </a:r>
            <a:r>
              <a:rPr lang="en-GB" sz="2000" b="1" i="1" dirty="0" err="1">
                <a:latin typeface="Century Gothic"/>
              </a:rPr>
              <a:t>Oakins</a:t>
            </a:r>
            <a:endParaRPr lang="en-GB" sz="2000" b="1" i="1" dirty="0">
              <a:latin typeface="Century Gothic" panose="020B0502020202020204" pitchFamily="34" charset="0"/>
            </a:endParaRPr>
          </a:p>
          <a:p>
            <a:pPr marL="0" indent="0" algn="ctr">
              <a:buNone/>
            </a:pPr>
            <a:r>
              <a:rPr lang="en-GB" sz="2000" dirty="0">
                <a:latin typeface="Century Gothic"/>
              </a:rPr>
              <a:t>Thursday – Friday</a:t>
            </a:r>
          </a:p>
          <a:p>
            <a:pPr marL="0" indent="0" algn="ctr">
              <a:buNone/>
            </a:pPr>
            <a:endParaRPr lang="en-GB" sz="2000" dirty="0">
              <a:latin typeface="Century Gothic"/>
            </a:endParaRPr>
          </a:p>
          <a:p>
            <a:pPr marL="0" indent="0" algn="ctr">
              <a:buNone/>
            </a:pPr>
            <a:r>
              <a:rPr lang="en-GB" sz="2000" u="sng" dirty="0">
                <a:latin typeface="Century Gothic"/>
              </a:rPr>
              <a:t>Support staff </a:t>
            </a:r>
          </a:p>
          <a:p>
            <a:pPr marL="0" indent="0" algn="ctr">
              <a:buNone/>
            </a:pPr>
            <a:r>
              <a:rPr lang="en-GB" sz="2000" b="1" i="1" dirty="0">
                <a:latin typeface="Century Gothic"/>
              </a:rPr>
              <a:t>Mrs Gibbons</a:t>
            </a:r>
          </a:p>
          <a:p>
            <a:pPr marL="0" indent="0" algn="ctr">
              <a:buNone/>
            </a:pPr>
            <a:r>
              <a:rPr lang="en-GB" sz="2000" b="1" i="1" dirty="0">
                <a:latin typeface="Century Gothic"/>
              </a:rPr>
              <a:t>Miss </a:t>
            </a:r>
            <a:r>
              <a:rPr lang="en-GB" sz="2000" b="1" i="1" dirty="0" err="1">
                <a:latin typeface="Century Gothic"/>
              </a:rPr>
              <a:t>Handscombe</a:t>
            </a:r>
            <a:endParaRPr lang="en-GB" sz="2000" b="1" i="1" dirty="0">
              <a:latin typeface="Century Gothic" panose="020B0502020202020204" pitchFamily="34" charset="0"/>
            </a:endParaRPr>
          </a:p>
          <a:p>
            <a:pPr marL="0" indent="0" algn="ctr">
              <a:buNone/>
            </a:pPr>
            <a:endParaRPr lang="en-GB" sz="2000" dirty="0">
              <a:latin typeface="Century Gothic"/>
            </a:endParaRPr>
          </a:p>
          <a:p>
            <a:pPr marL="0" indent="0" algn="ctr">
              <a:buNone/>
            </a:pPr>
            <a:r>
              <a:rPr lang="en-GB" sz="1800" b="1" i="1" dirty="0">
                <a:latin typeface="Century Gothic"/>
              </a:rPr>
              <a:t>Mr Heather </a:t>
            </a:r>
            <a:r>
              <a:rPr lang="en-GB" sz="1800" dirty="0">
                <a:latin typeface="Century Gothic"/>
              </a:rPr>
              <a:t>– PE </a:t>
            </a:r>
          </a:p>
          <a:p>
            <a:pPr marL="0" indent="0" algn="ctr">
              <a:buNone/>
            </a:pPr>
            <a:r>
              <a:rPr lang="en-GB" sz="1800" b="1" i="1" dirty="0">
                <a:latin typeface="Century Gothic"/>
              </a:rPr>
              <a:t>Mrs Jackson </a:t>
            </a:r>
            <a:r>
              <a:rPr lang="en-GB" sz="1800" dirty="0">
                <a:latin typeface="Century Gothic"/>
              </a:rPr>
              <a:t>– Science</a:t>
            </a:r>
          </a:p>
          <a:p>
            <a:pPr marL="0" indent="0" algn="ctr">
              <a:buNone/>
            </a:pPr>
            <a:r>
              <a:rPr lang="en-GB" sz="1800" b="1" i="1" dirty="0">
                <a:latin typeface="Century Gothic"/>
              </a:rPr>
              <a:t>Mrs Gibbons</a:t>
            </a:r>
            <a:r>
              <a:rPr lang="en-GB" sz="1800" dirty="0">
                <a:latin typeface="Century Gothic"/>
              </a:rPr>
              <a:t> – Computing</a:t>
            </a:r>
          </a:p>
          <a:p>
            <a:pPr marL="0" indent="0" algn="ctr">
              <a:buNone/>
            </a:pPr>
            <a:endParaRPr lang="en-GB" sz="2000" dirty="0">
              <a:latin typeface="Century Gothic" panose="020B0502020202020204" pitchFamily="34" charset="0"/>
            </a:endParaRPr>
          </a:p>
          <a:p>
            <a:pPr marL="0" indent="0" algn="ctr">
              <a:buNone/>
            </a:pPr>
            <a:endParaRPr lang="en-US" sz="1400" b="1" dirty="0">
              <a:latin typeface="Century Gothic"/>
            </a:endParaRPr>
          </a:p>
          <a:p>
            <a:pPr marL="0" indent="0" algn="ctr">
              <a:buNone/>
            </a:pPr>
            <a:endParaRPr lang="en-GB" sz="2000" dirty="0">
              <a:latin typeface="Century Gothic" panose="020B0502020202020204" pitchFamily="34" charset="0"/>
            </a:endParaRPr>
          </a:p>
          <a:p>
            <a:pPr marL="0" indent="0" algn="ctr">
              <a:buNone/>
            </a:pPr>
            <a:endParaRPr lang="en-GB" sz="2400" dirty="0">
              <a:latin typeface="Century Gothic" panose="020B0502020202020204" pitchFamily="34" charset="0"/>
            </a:endParaRPr>
          </a:p>
        </p:txBody>
      </p:sp>
    </p:spTree>
    <p:extLst>
      <p:ext uri="{BB962C8B-B14F-4D97-AF65-F5344CB8AC3E}">
        <p14:creationId xmlns:p14="http://schemas.microsoft.com/office/powerpoint/2010/main" val="218302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latin typeface="Century Gothic" panose="020B0502020202020204" pitchFamily="34" charset="0"/>
              </a:rPr>
              <a:t>Physical Education</a:t>
            </a:r>
            <a:br>
              <a:rPr lang="en-GB" sz="3600" b="1" dirty="0">
                <a:latin typeface="Century Gothic" panose="020B0502020202020204" pitchFamily="34" charset="0"/>
              </a:rPr>
            </a:br>
            <a:endParaRPr lang="en-GB" sz="3600" b="1" dirty="0">
              <a:latin typeface="Century Gothic" panose="020B0502020202020204" pitchFamily="34" charset="0"/>
            </a:endParaRPr>
          </a:p>
        </p:txBody>
      </p:sp>
      <p:sp>
        <p:nvSpPr>
          <p:cNvPr id="3" name="Content Placeholder 2"/>
          <p:cNvSpPr>
            <a:spLocks noGrp="1"/>
          </p:cNvSpPr>
          <p:nvPr>
            <p:ph idx="1"/>
          </p:nvPr>
        </p:nvSpPr>
        <p:spPr>
          <a:xfrm>
            <a:off x="457200" y="764704"/>
            <a:ext cx="8229600" cy="4968552"/>
          </a:xfrm>
        </p:spPr>
        <p:txBody>
          <a:bodyPr vert="horz" lIns="91440" tIns="45720" rIns="91440" bIns="45720" rtlCol="0" anchor="t">
            <a:normAutofit/>
          </a:bodyPr>
          <a:lstStyle/>
          <a:p>
            <a:pPr marL="0" indent="0" algn="ctr">
              <a:buNone/>
            </a:pPr>
            <a:endParaRPr lang="en-GB" sz="1800" dirty="0">
              <a:latin typeface="Century Gothic" panose="020B0502020202020204" pitchFamily="34" charset="0"/>
            </a:endParaRPr>
          </a:p>
          <a:p>
            <a:pPr algn="ctr"/>
            <a:endParaRPr lang="en-GB" sz="1800" dirty="0">
              <a:latin typeface="Century Gothic" panose="020B0502020202020204" pitchFamily="34" charset="0"/>
            </a:endParaRPr>
          </a:p>
          <a:p>
            <a:pPr marL="0" indent="0" algn="ctr">
              <a:buNone/>
            </a:pPr>
            <a:r>
              <a:rPr lang="en-GB" sz="2000" dirty="0">
                <a:latin typeface="Century Gothic"/>
              </a:rPr>
              <a:t>This will usually take place on </a:t>
            </a:r>
            <a:r>
              <a:rPr lang="en-GB" sz="2000" b="1" dirty="0">
                <a:latin typeface="Century Gothic"/>
              </a:rPr>
              <a:t>Tuesday</a:t>
            </a:r>
            <a:r>
              <a:rPr lang="en-GB" sz="2000" dirty="0">
                <a:latin typeface="Century Gothic"/>
              </a:rPr>
              <a:t> and </a:t>
            </a:r>
            <a:r>
              <a:rPr lang="en-GB" sz="2000" b="1" dirty="0">
                <a:latin typeface="Century Gothic"/>
              </a:rPr>
              <a:t>Friday</a:t>
            </a:r>
            <a:endParaRPr lang="en-GB" sz="2000" b="1" u="sng" dirty="0">
              <a:latin typeface="Century Gothic" panose="020B0502020202020204" pitchFamily="34" charset="0"/>
            </a:endParaRPr>
          </a:p>
          <a:p>
            <a:pPr marL="0" indent="0" algn="ctr">
              <a:buNone/>
            </a:pPr>
            <a:r>
              <a:rPr lang="en-GB" altLang="en-US" sz="2000" dirty="0">
                <a:latin typeface="Century Gothic" panose="020B0502020202020204" pitchFamily="34" charset="0"/>
              </a:rPr>
              <a:t>A few reminders for PE:</a:t>
            </a:r>
          </a:p>
          <a:p>
            <a:pPr marL="0" indent="0" algn="ctr">
              <a:buNone/>
            </a:pPr>
            <a:endParaRPr lang="en-GB" altLang="en-US" sz="1800" dirty="0">
              <a:latin typeface="Century Gothic" panose="020B0502020202020204" pitchFamily="34" charset="0"/>
            </a:endParaRPr>
          </a:p>
          <a:p>
            <a:pPr algn="ctr"/>
            <a:r>
              <a:rPr lang="en-GB" sz="1800" dirty="0">
                <a:latin typeface="Century Gothic"/>
              </a:rPr>
              <a:t>Please can children come to school ready for PE with the correct kit for full participation. </a:t>
            </a:r>
          </a:p>
          <a:p>
            <a:pPr algn="ctr"/>
            <a:r>
              <a:rPr lang="en-GB" sz="1800" dirty="0">
                <a:latin typeface="Century Gothic" panose="020B0502020202020204" pitchFamily="34" charset="0"/>
              </a:rPr>
              <a:t>Children should currently be wearing a white t-shirt, black shorts and suitable shoes for indoor/outdoor sport. </a:t>
            </a:r>
          </a:p>
          <a:p>
            <a:pPr algn="ctr"/>
            <a:r>
              <a:rPr lang="en-GB" sz="1800" dirty="0">
                <a:latin typeface="Century Gothic" panose="020B0502020202020204" pitchFamily="34" charset="0"/>
              </a:rPr>
              <a:t>In cold weather they may also need plain black jogging bottoms and jumper. </a:t>
            </a:r>
            <a:endParaRPr lang="en-GB" altLang="en-US" sz="1800" dirty="0">
              <a:latin typeface="Century Gothic" panose="020B0502020202020204" pitchFamily="34" charset="0"/>
            </a:endParaRPr>
          </a:p>
          <a:p>
            <a:pPr marL="0" indent="0" algn="ctr">
              <a:buNone/>
            </a:pPr>
            <a:r>
              <a:rPr lang="en-GB" sz="1800" dirty="0">
                <a:latin typeface="Century Gothic" panose="020B0502020202020204" pitchFamily="34" charset="0"/>
              </a:rPr>
              <a:t>• Long hair must be tied back. </a:t>
            </a:r>
          </a:p>
          <a:p>
            <a:pPr marL="0" indent="0" algn="ctr">
              <a:buNone/>
            </a:pPr>
            <a:r>
              <a:rPr lang="en-GB" sz="1800" dirty="0">
                <a:latin typeface="Century Gothic" panose="020B0502020202020204" pitchFamily="34" charset="0"/>
              </a:rPr>
              <a:t>• No jewellery please – Necklaces, friendship bracelets etc. </a:t>
            </a:r>
          </a:p>
          <a:p>
            <a:pPr marL="0" indent="0" algn="ctr">
              <a:buNone/>
            </a:pPr>
            <a:r>
              <a:rPr lang="en-GB" sz="1800" dirty="0">
                <a:latin typeface="Century Gothic" panose="020B0502020202020204" pitchFamily="34" charset="0"/>
              </a:rPr>
              <a:t>• Earrings should be removed completely and only covered with tape in exceptional circumstances. </a:t>
            </a:r>
          </a:p>
          <a:p>
            <a:pPr marL="0" indent="0" algn="ctr">
              <a:buNone/>
            </a:pPr>
            <a:endParaRPr lang="en-GB" dirty="0">
              <a:latin typeface="Century Gothic" panose="020B0502020202020204" pitchFamily="34" charset="0"/>
            </a:endParaRPr>
          </a:p>
          <a:p>
            <a:pPr marL="0" indent="0" algn="ctr">
              <a:buNone/>
            </a:pPr>
            <a:endParaRPr lang="en-GB" sz="1800" dirty="0">
              <a:latin typeface="Century Gothic" panose="020B0502020202020204" pitchFamily="34" charset="0"/>
            </a:endParaRPr>
          </a:p>
        </p:txBody>
      </p:sp>
      <p:pic>
        <p:nvPicPr>
          <p:cNvPr id="4" name="Picture 3" descr="C:\Users\Jonathan\AppData\Local\Microsoft\Windows\INetCache\IE\V2Q286SK\Playful-Stick-Figure-Kids[1].png">
            <a:extLst>
              <a:ext uri="{FF2B5EF4-FFF2-40B4-BE49-F238E27FC236}">
                <a16:creationId xmlns:a16="http://schemas.microsoft.com/office/drawing/2014/main" id="{E8301225-1E42-47D6-B357-4FE14371313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5445224"/>
            <a:ext cx="1512168" cy="1152128"/>
          </a:xfrm>
          <a:prstGeom prst="rect">
            <a:avLst/>
          </a:prstGeom>
          <a:noFill/>
          <a:ln>
            <a:noFill/>
          </a:ln>
        </p:spPr>
      </p:pic>
    </p:spTree>
    <p:extLst>
      <p:ext uri="{BB962C8B-B14F-4D97-AF65-F5344CB8AC3E}">
        <p14:creationId xmlns:p14="http://schemas.microsoft.com/office/powerpoint/2010/main" val="411766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r>
              <a:rPr lang="en-GB" sz="3600" b="1" dirty="0">
                <a:latin typeface="Century Gothic" panose="020B0502020202020204" pitchFamily="34" charset="0"/>
              </a:rPr>
              <a:t>Classroom Routines</a:t>
            </a:r>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endParaRPr lang="en-GB" dirty="0">
              <a:latin typeface="CCW Cursive Writing 6" panose="03050602040000000000" pitchFamily="66" charset="0"/>
            </a:endParaRPr>
          </a:p>
        </p:txBody>
      </p:sp>
      <p:sp>
        <p:nvSpPr>
          <p:cNvPr id="3" name="Content Placeholder 2"/>
          <p:cNvSpPr>
            <a:spLocks noGrp="1"/>
          </p:cNvSpPr>
          <p:nvPr>
            <p:ph idx="1"/>
          </p:nvPr>
        </p:nvSpPr>
        <p:spPr>
          <a:xfrm>
            <a:off x="457200" y="1196751"/>
            <a:ext cx="8229600" cy="5516075"/>
          </a:xfrm>
        </p:spPr>
        <p:txBody>
          <a:bodyPr vert="horz" lIns="91440" tIns="45720" rIns="91440" bIns="45720" rtlCol="0" anchor="t">
            <a:normAutofit fontScale="70000" lnSpcReduction="20000"/>
          </a:bodyPr>
          <a:lstStyle/>
          <a:p>
            <a:r>
              <a:rPr lang="en-GB" dirty="0"/>
              <a:t>Please bring your book bag and reading diary into school </a:t>
            </a:r>
            <a:r>
              <a:rPr lang="en-GB" b="1" dirty="0"/>
              <a:t>everyday </a:t>
            </a:r>
            <a:r>
              <a:rPr lang="en-GB" dirty="0"/>
              <a:t>for sharing notes on reading and important messages. </a:t>
            </a:r>
          </a:p>
          <a:p>
            <a:r>
              <a:rPr lang="en-GB" dirty="0"/>
              <a:t>Reading books can be changed first thing every morning or when you have finished the book. Children will have an </a:t>
            </a:r>
            <a:r>
              <a:rPr lang="en-GB" b="1" dirty="0"/>
              <a:t>e-book </a:t>
            </a:r>
            <a:r>
              <a:rPr lang="en-GB" dirty="0"/>
              <a:t>released on a </a:t>
            </a:r>
            <a:r>
              <a:rPr lang="en-GB" b="1" dirty="0"/>
              <a:t>Thursday</a:t>
            </a:r>
            <a:r>
              <a:rPr lang="en-GB" dirty="0"/>
              <a:t> to be </a:t>
            </a:r>
            <a:r>
              <a:rPr lang="en-GB" b="1" dirty="0"/>
              <a:t>read online at least 3 times</a:t>
            </a:r>
            <a:r>
              <a:rPr lang="en-GB" dirty="0"/>
              <a:t>.</a:t>
            </a:r>
          </a:p>
          <a:p>
            <a:r>
              <a:rPr lang="en-GB" dirty="0"/>
              <a:t>Water bottles should be brought to school </a:t>
            </a:r>
            <a:r>
              <a:rPr lang="en-GB" b="1" dirty="0"/>
              <a:t>every Monday </a:t>
            </a:r>
            <a:r>
              <a:rPr lang="en-GB" dirty="0"/>
              <a:t>and they will sent home on a </a:t>
            </a:r>
            <a:r>
              <a:rPr lang="en-GB" b="1" dirty="0"/>
              <a:t>Friday</a:t>
            </a:r>
            <a:r>
              <a:rPr lang="en-GB" dirty="0"/>
              <a:t>. This is to be </a:t>
            </a:r>
            <a:r>
              <a:rPr lang="en-GB" b="1" dirty="0"/>
              <a:t>water only </a:t>
            </a:r>
            <a:r>
              <a:rPr lang="en-GB" dirty="0"/>
              <a:t>please.</a:t>
            </a:r>
          </a:p>
          <a:p>
            <a:r>
              <a:rPr lang="en-GB" dirty="0"/>
              <a:t>Pease send in wellies in a named plastic bag to be kept in school. </a:t>
            </a:r>
          </a:p>
          <a:p>
            <a:r>
              <a:rPr lang="en-GB" dirty="0"/>
              <a:t>Please send your child to school with a waterproof coat everyday as we will be out in all weathers. </a:t>
            </a:r>
          </a:p>
          <a:p>
            <a:r>
              <a:rPr lang="en-GB" dirty="0"/>
              <a:t>Bags – to maximise space in the cloakroom and minimise items being brought into school, pupils will only require a book bag and </a:t>
            </a:r>
            <a:r>
              <a:rPr lang="en-GB" b="1" dirty="0"/>
              <a:t>not a rucksack. </a:t>
            </a:r>
          </a:p>
          <a:p>
            <a:r>
              <a:rPr lang="en-GB" dirty="0"/>
              <a:t>Please send in a small change of clothes that can be kept on your child’s peg in a named plastic bag. This will prevent the borrowing of clothes following an accident.</a:t>
            </a:r>
            <a:endParaRPr lang="en-GB" dirty="0">
              <a:latin typeface="Century Gothic" panose="020B0502020202020204" pitchFamily="34" charset="0"/>
            </a:endParaRPr>
          </a:p>
        </p:txBody>
      </p:sp>
      <p:pic>
        <p:nvPicPr>
          <p:cNvPr id="7" name="Picture 6" descr="C:\Users\Jonathan\AppData\Local\Microsoft\Windows\INetCache\IE\TWP9SE1I\6813883350_25c9c458c5_z[1].jpg">
            <a:extLst>
              <a:ext uri="{FF2B5EF4-FFF2-40B4-BE49-F238E27FC236}">
                <a16:creationId xmlns:a16="http://schemas.microsoft.com/office/drawing/2014/main" id="{11B04B16-9669-4164-9051-D14E1E64D8E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191188"/>
            <a:ext cx="980450" cy="984508"/>
          </a:xfrm>
          <a:prstGeom prst="rect">
            <a:avLst/>
          </a:prstGeom>
          <a:noFill/>
          <a:ln>
            <a:noFill/>
          </a:ln>
        </p:spPr>
      </p:pic>
    </p:spTree>
    <p:extLst>
      <p:ext uri="{BB962C8B-B14F-4D97-AF65-F5344CB8AC3E}">
        <p14:creationId xmlns:p14="http://schemas.microsoft.com/office/powerpoint/2010/main" val="406288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A4FD-D78A-9C45-6ECA-80BB2EB6A9E5}"/>
              </a:ext>
            </a:extLst>
          </p:cNvPr>
          <p:cNvSpPr>
            <a:spLocks noGrp="1"/>
          </p:cNvSpPr>
          <p:nvPr>
            <p:ph type="title"/>
          </p:nvPr>
        </p:nvSpPr>
        <p:spPr/>
        <p:txBody>
          <a:bodyPr/>
          <a:lstStyle/>
          <a:p>
            <a:r>
              <a:rPr lang="en-GB" dirty="0"/>
              <a:t>Learning in Monet Class</a:t>
            </a:r>
          </a:p>
        </p:txBody>
      </p:sp>
      <p:sp>
        <p:nvSpPr>
          <p:cNvPr id="3" name="Content Placeholder 2">
            <a:extLst>
              <a:ext uri="{FF2B5EF4-FFF2-40B4-BE49-F238E27FC236}">
                <a16:creationId xmlns:a16="http://schemas.microsoft.com/office/drawing/2014/main" id="{4541F0AF-1499-29BB-858A-C5C82016B979}"/>
              </a:ext>
            </a:extLst>
          </p:cNvPr>
          <p:cNvSpPr>
            <a:spLocks noGrp="1"/>
          </p:cNvSpPr>
          <p:nvPr>
            <p:ph idx="1"/>
          </p:nvPr>
        </p:nvSpPr>
        <p:spPr/>
        <p:txBody>
          <a:bodyPr>
            <a:normAutofit fontScale="77500" lnSpcReduction="20000"/>
          </a:bodyPr>
          <a:lstStyle/>
          <a:p>
            <a:pPr marL="0" indent="0">
              <a:buNone/>
            </a:pPr>
            <a:r>
              <a:rPr lang="en-GB" dirty="0"/>
              <a:t>Throughout Key Stage 1 we learn in a variety of ways:</a:t>
            </a:r>
          </a:p>
          <a:p>
            <a:pPr marL="0" indent="0">
              <a:buNone/>
            </a:pPr>
            <a:endParaRPr lang="en-GB" dirty="0"/>
          </a:p>
          <a:p>
            <a:r>
              <a:rPr lang="en-GB" dirty="0"/>
              <a:t>First hand experiences and exploration allowing opportunities for independence and decision making with adult guidance. </a:t>
            </a:r>
          </a:p>
          <a:p>
            <a:r>
              <a:rPr lang="en-GB" dirty="0"/>
              <a:t>Guided Groups with focused delivery from teaching staff </a:t>
            </a:r>
          </a:p>
          <a:p>
            <a:r>
              <a:rPr lang="en-GB" dirty="0"/>
              <a:t>Whole class teaching and learning. There are also opportunities for pupils to receive individual feedback as necessary. </a:t>
            </a:r>
          </a:p>
          <a:p>
            <a:pPr marL="0" indent="0">
              <a:buNone/>
            </a:pPr>
            <a:r>
              <a:rPr lang="en-GB" b="1" u="sng" dirty="0"/>
              <a:t>Assessment</a:t>
            </a:r>
            <a:r>
              <a:rPr lang="en-GB" dirty="0"/>
              <a:t> </a:t>
            </a:r>
          </a:p>
          <a:p>
            <a:pPr marL="0" indent="0">
              <a:buNone/>
            </a:pPr>
            <a:r>
              <a:rPr lang="en-GB" dirty="0"/>
              <a:t>Observations, assessments and work gathered throughout the year help to assess your child against the end of Key Stage One curriculum framework. </a:t>
            </a:r>
          </a:p>
        </p:txBody>
      </p:sp>
    </p:spTree>
    <p:extLst>
      <p:ext uri="{BB962C8B-B14F-4D97-AF65-F5344CB8AC3E}">
        <p14:creationId xmlns:p14="http://schemas.microsoft.com/office/powerpoint/2010/main" val="3216907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D422-6DEB-DEB9-6A2E-D9B901977892}"/>
              </a:ext>
            </a:extLst>
          </p:cNvPr>
          <p:cNvSpPr>
            <a:spLocks noGrp="1"/>
          </p:cNvSpPr>
          <p:nvPr>
            <p:ph type="title"/>
          </p:nvPr>
        </p:nvSpPr>
        <p:spPr/>
        <p:txBody>
          <a:bodyPr/>
          <a:lstStyle/>
          <a:p>
            <a:r>
              <a:rPr lang="en-GB" dirty="0"/>
              <a:t>Home Learning</a:t>
            </a:r>
          </a:p>
        </p:txBody>
      </p:sp>
      <p:sp>
        <p:nvSpPr>
          <p:cNvPr id="3" name="Content Placeholder 2">
            <a:extLst>
              <a:ext uri="{FF2B5EF4-FFF2-40B4-BE49-F238E27FC236}">
                <a16:creationId xmlns:a16="http://schemas.microsoft.com/office/drawing/2014/main" id="{55CF76A1-2394-C822-60CB-31B153FE9D74}"/>
              </a:ext>
            </a:extLst>
          </p:cNvPr>
          <p:cNvSpPr>
            <a:spLocks noGrp="1"/>
          </p:cNvSpPr>
          <p:nvPr>
            <p:ph idx="1"/>
          </p:nvPr>
        </p:nvSpPr>
        <p:spPr>
          <a:xfrm>
            <a:off x="457200" y="1600200"/>
            <a:ext cx="8229600" cy="5141168"/>
          </a:xfrm>
        </p:spPr>
        <p:txBody>
          <a:bodyPr vert="horz" lIns="91440" tIns="45720" rIns="91440" bIns="45720" rtlCol="0" anchor="t">
            <a:normAutofit fontScale="77500" lnSpcReduction="20000"/>
          </a:bodyPr>
          <a:lstStyle/>
          <a:p>
            <a:pPr marL="0" indent="0">
              <a:buNone/>
            </a:pPr>
            <a:r>
              <a:rPr lang="en-GB" dirty="0"/>
              <a:t>Please do read every day for at least 15 – 20mins. This can involve sharing a book, listening to your child read or an adult reading to the child. </a:t>
            </a:r>
          </a:p>
          <a:p>
            <a:pPr marL="0" indent="0">
              <a:buNone/>
            </a:pPr>
            <a:endParaRPr lang="en-GB" dirty="0"/>
          </a:p>
          <a:p>
            <a:pPr marL="0" indent="0">
              <a:buNone/>
            </a:pPr>
            <a:r>
              <a:rPr lang="en-GB" b="1" u="sng" dirty="0"/>
              <a:t>Home tasks to support school-based learning: </a:t>
            </a:r>
          </a:p>
          <a:p>
            <a:pPr marL="0" indent="0">
              <a:buNone/>
            </a:pPr>
            <a:r>
              <a:rPr lang="en-GB" dirty="0"/>
              <a:t>• Practise mathematical facts – making use of Mathletics. (Log in details to follow. They will be placed in the front of the children’s reading diaries).  This is important consolidation for the children. It should not take longer than 15 mins a week. </a:t>
            </a:r>
          </a:p>
          <a:p>
            <a:pPr marL="0" indent="0">
              <a:buNone/>
            </a:pPr>
            <a:r>
              <a:rPr lang="en-GB" dirty="0"/>
              <a:t>• Year 2 can also use Times Tables Rockstars. (Log in details will be stuck in the front of the children’s reading diaries.)  Again this is crucial to supporting the vital skill of times tables.  </a:t>
            </a:r>
            <a:endParaRPr lang="en-GB" dirty="0">
              <a:cs typeface="Calibri"/>
            </a:endParaRPr>
          </a:p>
          <a:p>
            <a:pPr marL="0" indent="0">
              <a:buNone/>
            </a:pPr>
            <a:r>
              <a:rPr lang="en-GB" dirty="0"/>
              <a:t>• Phonics (see next page) </a:t>
            </a:r>
          </a:p>
          <a:p>
            <a:pPr marL="0" indent="0">
              <a:buNone/>
            </a:pPr>
            <a:r>
              <a:rPr lang="en-GB" dirty="0"/>
              <a:t>• Practise Tricky Words; first reading them and then spelling. </a:t>
            </a:r>
          </a:p>
        </p:txBody>
      </p:sp>
    </p:spTree>
    <p:extLst>
      <p:ext uri="{BB962C8B-B14F-4D97-AF65-F5344CB8AC3E}">
        <p14:creationId xmlns:p14="http://schemas.microsoft.com/office/powerpoint/2010/main" val="2010571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00C1F-733F-EDE2-4135-BB8F0D163219}"/>
              </a:ext>
            </a:extLst>
          </p:cNvPr>
          <p:cNvSpPr>
            <a:spLocks noGrp="1"/>
          </p:cNvSpPr>
          <p:nvPr>
            <p:ph type="title"/>
          </p:nvPr>
        </p:nvSpPr>
        <p:spPr>
          <a:xfrm>
            <a:off x="457200" y="274638"/>
            <a:ext cx="2746648" cy="1143000"/>
          </a:xfrm>
        </p:spPr>
        <p:txBody>
          <a:bodyPr>
            <a:normAutofit fontScale="90000"/>
          </a:bodyPr>
          <a:lstStyle/>
          <a:p>
            <a:pPr algn="l"/>
            <a:r>
              <a:rPr lang="en-GB" dirty="0"/>
              <a:t>Reading</a:t>
            </a:r>
            <a:br>
              <a:rPr lang="en-GB" dirty="0"/>
            </a:br>
            <a:endParaRPr lang="en-GB" dirty="0"/>
          </a:p>
        </p:txBody>
      </p:sp>
      <p:sp>
        <p:nvSpPr>
          <p:cNvPr id="3" name="Content Placeholder 2">
            <a:extLst>
              <a:ext uri="{FF2B5EF4-FFF2-40B4-BE49-F238E27FC236}">
                <a16:creationId xmlns:a16="http://schemas.microsoft.com/office/drawing/2014/main" id="{B768E660-6F9F-442B-11FC-CE123B611C50}"/>
              </a:ext>
            </a:extLst>
          </p:cNvPr>
          <p:cNvSpPr>
            <a:spLocks noGrp="1"/>
          </p:cNvSpPr>
          <p:nvPr>
            <p:ph idx="1"/>
          </p:nvPr>
        </p:nvSpPr>
        <p:spPr>
          <a:xfrm>
            <a:off x="457200" y="1278042"/>
            <a:ext cx="8229600" cy="4983162"/>
          </a:xfrm>
        </p:spPr>
        <p:txBody>
          <a:bodyPr vert="horz" lIns="91440" tIns="45720" rIns="91440" bIns="45720" rtlCol="0" anchor="t">
            <a:noAutofit/>
          </a:bodyPr>
          <a:lstStyle/>
          <a:p>
            <a:r>
              <a:rPr lang="en-GB" sz="2100" dirty="0"/>
              <a:t>In Monet Class, we love to read! Everyday, we enjoy sharing a range of books in class. We listen to our teacher read, we read to each other and complete our </a:t>
            </a:r>
            <a:r>
              <a:rPr lang="en-GB" sz="2100" b="1" dirty="0"/>
              <a:t>Reading Practise Sessions.</a:t>
            </a:r>
            <a:endParaRPr lang="en-GB" sz="2100" b="1" dirty="0">
              <a:cs typeface="Calibri"/>
            </a:endParaRPr>
          </a:p>
          <a:p>
            <a:r>
              <a:rPr lang="en-GB" sz="2100" dirty="0"/>
              <a:t>Following our in-school Reading Practise Sessions (Monday-Wednesday) we will send home the title of your child’s </a:t>
            </a:r>
            <a:r>
              <a:rPr lang="en-GB" sz="2100" b="1" dirty="0"/>
              <a:t>e-book</a:t>
            </a:r>
            <a:r>
              <a:rPr lang="en-GB" sz="2100" dirty="0"/>
              <a:t> in their </a:t>
            </a:r>
            <a:r>
              <a:rPr lang="en-GB" sz="2100" b="1" dirty="0"/>
              <a:t>Reading Diary</a:t>
            </a:r>
            <a:r>
              <a:rPr lang="en-GB" sz="2100" dirty="0"/>
              <a:t>. Please encourage your child to read on-line a minimum of three times. These texts will remain in your child’s online library for you to return to at anytime.</a:t>
            </a:r>
          </a:p>
          <a:p>
            <a:r>
              <a:rPr lang="en-GB" sz="2100" dirty="0"/>
              <a:t>In order to support your child’s reading, we complete regular diagnostic assessments so that we can accurately match your child’s knowledge and skills to the relevant set of books.</a:t>
            </a:r>
          </a:p>
          <a:p>
            <a:r>
              <a:rPr lang="en-GB" sz="2100" dirty="0"/>
              <a:t>Your child will bring home a </a:t>
            </a:r>
            <a:r>
              <a:rPr lang="en-GB" sz="2100" b="1" dirty="0"/>
              <a:t>Shared Reading Book </a:t>
            </a:r>
            <a:r>
              <a:rPr lang="en-GB" sz="2100" dirty="0"/>
              <a:t>each night. We hope that you enjoy sharing these with your child – it could be a non-fiction book, a comic or a picture book story. </a:t>
            </a:r>
          </a:p>
          <a:p>
            <a:endParaRPr lang="en-GB" sz="2100" dirty="0">
              <a:cs typeface="Calibri"/>
            </a:endParaRPr>
          </a:p>
        </p:txBody>
      </p:sp>
      <p:pic>
        <p:nvPicPr>
          <p:cNvPr id="5" name="Picture 4">
            <a:extLst>
              <a:ext uri="{FF2B5EF4-FFF2-40B4-BE49-F238E27FC236}">
                <a16:creationId xmlns:a16="http://schemas.microsoft.com/office/drawing/2014/main" id="{8EFEA673-21D8-AED1-6499-903D715E4AED}"/>
              </a:ext>
            </a:extLst>
          </p:cNvPr>
          <p:cNvPicPr>
            <a:picLocks noChangeAspect="1"/>
          </p:cNvPicPr>
          <p:nvPr/>
        </p:nvPicPr>
        <p:blipFill>
          <a:blip r:embed="rId2"/>
          <a:stretch>
            <a:fillRect/>
          </a:stretch>
        </p:blipFill>
        <p:spPr>
          <a:xfrm>
            <a:off x="5724488" y="193347"/>
            <a:ext cx="3109610" cy="1003405"/>
          </a:xfrm>
          <a:prstGeom prst="rect">
            <a:avLst/>
          </a:prstGeom>
        </p:spPr>
      </p:pic>
      <p:pic>
        <p:nvPicPr>
          <p:cNvPr id="8" name="Picture 7">
            <a:extLst>
              <a:ext uri="{FF2B5EF4-FFF2-40B4-BE49-F238E27FC236}">
                <a16:creationId xmlns:a16="http://schemas.microsoft.com/office/drawing/2014/main" id="{40F07ED1-AAD1-460A-B319-9928791CC830}"/>
              </a:ext>
            </a:extLst>
          </p:cNvPr>
          <p:cNvPicPr>
            <a:picLocks noChangeAspect="1"/>
          </p:cNvPicPr>
          <p:nvPr/>
        </p:nvPicPr>
        <p:blipFill>
          <a:blip r:embed="rId3"/>
          <a:stretch>
            <a:fillRect/>
          </a:stretch>
        </p:blipFill>
        <p:spPr>
          <a:xfrm>
            <a:off x="3059832" y="193348"/>
            <a:ext cx="2592288" cy="1008112"/>
          </a:xfrm>
          <a:prstGeom prst="rect">
            <a:avLst/>
          </a:prstGeom>
        </p:spPr>
      </p:pic>
    </p:spTree>
    <p:extLst>
      <p:ext uri="{BB962C8B-B14F-4D97-AF65-F5344CB8AC3E}">
        <p14:creationId xmlns:p14="http://schemas.microsoft.com/office/powerpoint/2010/main" val="329330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063CC2-7557-8106-F924-0C515F8F471C}"/>
              </a:ext>
            </a:extLst>
          </p:cNvPr>
          <p:cNvSpPr>
            <a:spLocks noGrp="1"/>
          </p:cNvSpPr>
          <p:nvPr>
            <p:ph idx="1"/>
          </p:nvPr>
        </p:nvSpPr>
        <p:spPr>
          <a:xfrm>
            <a:off x="323528" y="332656"/>
            <a:ext cx="8229600" cy="6336704"/>
          </a:xfrm>
        </p:spPr>
        <p:txBody>
          <a:bodyPr>
            <a:normAutofit fontScale="92500" lnSpcReduction="20000"/>
          </a:bodyPr>
          <a:lstStyle/>
          <a:p>
            <a:pPr marL="0" indent="0" algn="ctr">
              <a:buNone/>
            </a:pPr>
            <a:r>
              <a:rPr lang="en-GB" sz="4800" b="1" dirty="0"/>
              <a:t>Phonics </a:t>
            </a:r>
            <a:endParaRPr lang="en-GB" dirty="0"/>
          </a:p>
          <a:p>
            <a:pPr marL="0" indent="0">
              <a:buNone/>
            </a:pPr>
            <a:r>
              <a:rPr lang="en-GB" sz="2800" dirty="0"/>
              <a:t>Please practise the sounds from each phase that your </a:t>
            </a:r>
          </a:p>
          <a:p>
            <a:pPr marL="0" indent="0">
              <a:buNone/>
            </a:pPr>
            <a:r>
              <a:rPr lang="en-GB" sz="2800" dirty="0"/>
              <a:t>child is working on currently: </a:t>
            </a:r>
          </a:p>
          <a:p>
            <a:pPr marL="0" indent="0">
              <a:buNone/>
            </a:pPr>
            <a:r>
              <a:rPr lang="en-GB" sz="2800" dirty="0"/>
              <a:t>Year 1 - Phase 3 and 4. Phase 5 after October half term. </a:t>
            </a:r>
          </a:p>
          <a:p>
            <a:pPr marL="0" indent="0">
              <a:buNone/>
            </a:pPr>
            <a:r>
              <a:rPr lang="en-GB" sz="2800" dirty="0"/>
              <a:t>Year 2 - Phase 5</a:t>
            </a:r>
          </a:p>
          <a:p>
            <a:pPr marL="0" indent="0">
              <a:buNone/>
            </a:pPr>
            <a:r>
              <a:rPr lang="en-GB" sz="2800" dirty="0"/>
              <a:t>Ideally, this will be with the Little </a:t>
            </a:r>
            <a:r>
              <a:rPr lang="en-GB" sz="2800" dirty="0" err="1"/>
              <a:t>Wandle</a:t>
            </a:r>
            <a:r>
              <a:rPr lang="en-GB" sz="2800" dirty="0"/>
              <a:t> GPC cards and tricky words. If you would like to purchase a </a:t>
            </a:r>
          </a:p>
          <a:p>
            <a:pPr marL="0" indent="0">
              <a:buNone/>
            </a:pPr>
            <a:r>
              <a:rPr lang="en-GB" sz="2800" dirty="0"/>
              <a:t>set from school please let the office know. </a:t>
            </a:r>
          </a:p>
          <a:p>
            <a:pPr marL="0" indent="0">
              <a:buNone/>
            </a:pPr>
            <a:endParaRPr lang="en-GB" dirty="0"/>
          </a:p>
          <a:p>
            <a:pPr marL="0" indent="0">
              <a:buNone/>
            </a:pPr>
            <a:endParaRPr lang="en-GB" dirty="0"/>
          </a:p>
          <a:p>
            <a:pPr marL="0" indent="0">
              <a:buNone/>
            </a:pPr>
            <a:r>
              <a:rPr lang="en-GB" sz="2800" dirty="0"/>
              <a:t>Mrs MacLeod will be running Little </a:t>
            </a:r>
            <a:r>
              <a:rPr lang="en-GB" sz="2800" dirty="0" err="1"/>
              <a:t>Wandle</a:t>
            </a:r>
            <a:r>
              <a:rPr lang="en-GB" sz="2800" dirty="0"/>
              <a:t> Phonics, Reading and Spelling workshops for parents this term.  </a:t>
            </a:r>
          </a:p>
          <a:p>
            <a:pPr marL="0" indent="0">
              <a:buNone/>
            </a:pPr>
            <a:r>
              <a:rPr lang="en-GB" sz="2800" dirty="0"/>
              <a:t>Year 1 - Thursday 9</a:t>
            </a:r>
            <a:r>
              <a:rPr lang="en-GB" sz="2800" baseline="30000" dirty="0"/>
              <a:t>th</a:t>
            </a:r>
            <a:r>
              <a:rPr lang="en-GB" sz="2800" dirty="0"/>
              <a:t> October at 8:45am.  </a:t>
            </a:r>
          </a:p>
          <a:p>
            <a:pPr marL="0" indent="0">
              <a:buNone/>
            </a:pPr>
            <a:r>
              <a:rPr lang="en-GB" sz="2800" dirty="0"/>
              <a:t>Year 2 - Thursday 23</a:t>
            </a:r>
            <a:r>
              <a:rPr lang="en-GB" sz="2800" baseline="30000" dirty="0"/>
              <a:t>rd</a:t>
            </a:r>
            <a:r>
              <a:rPr lang="en-GB" sz="2800" dirty="0"/>
              <a:t> October at 8.45am. Beyond Phase 5 presentation. </a:t>
            </a:r>
          </a:p>
        </p:txBody>
      </p:sp>
      <p:pic>
        <p:nvPicPr>
          <p:cNvPr id="4" name="Picture 3">
            <a:extLst>
              <a:ext uri="{FF2B5EF4-FFF2-40B4-BE49-F238E27FC236}">
                <a16:creationId xmlns:a16="http://schemas.microsoft.com/office/drawing/2014/main" id="{49F46E9B-104B-4D29-886F-B3D1DBB3FE79}"/>
              </a:ext>
            </a:extLst>
          </p:cNvPr>
          <p:cNvPicPr>
            <a:picLocks noChangeAspect="1"/>
          </p:cNvPicPr>
          <p:nvPr/>
        </p:nvPicPr>
        <p:blipFill>
          <a:blip r:embed="rId2"/>
          <a:stretch>
            <a:fillRect/>
          </a:stretch>
        </p:blipFill>
        <p:spPr>
          <a:xfrm>
            <a:off x="7956376" y="288122"/>
            <a:ext cx="963795" cy="917266"/>
          </a:xfrm>
          <a:prstGeom prst="rect">
            <a:avLst/>
          </a:prstGeom>
        </p:spPr>
      </p:pic>
      <p:pic>
        <p:nvPicPr>
          <p:cNvPr id="2" name="Picture 1"/>
          <p:cNvPicPr>
            <a:picLocks noChangeAspect="1"/>
          </p:cNvPicPr>
          <p:nvPr/>
        </p:nvPicPr>
        <p:blipFill>
          <a:blip r:embed="rId3"/>
          <a:stretch>
            <a:fillRect/>
          </a:stretch>
        </p:blipFill>
        <p:spPr>
          <a:xfrm>
            <a:off x="7956376" y="2852936"/>
            <a:ext cx="963795" cy="1541118"/>
          </a:xfrm>
          <a:prstGeom prst="rect">
            <a:avLst/>
          </a:prstGeom>
        </p:spPr>
      </p:pic>
    </p:spTree>
    <p:extLst>
      <p:ext uri="{BB962C8B-B14F-4D97-AF65-F5344CB8AC3E}">
        <p14:creationId xmlns:p14="http://schemas.microsoft.com/office/powerpoint/2010/main" val="2881157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1553</TotalTime>
  <Words>1019</Words>
  <Application>Microsoft Office PowerPoint</Application>
  <PresentationFormat>On-screen Show (4:3)</PresentationFormat>
  <Paragraphs>82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CCW Cursive Writing 6</vt:lpstr>
      <vt:lpstr>Century Gothic</vt:lpstr>
      <vt:lpstr>Office Theme</vt:lpstr>
      <vt:lpstr>Welcome to  Monet Class!  Year 1 and 2    </vt:lpstr>
      <vt:lpstr>Our class prayer is based on our school vision.  Dear God, Please help us to learn for life, achieve our best and grow in faith. In Jesus’s name. Amen</vt:lpstr>
      <vt:lpstr>   </vt:lpstr>
      <vt:lpstr>Physical Education </vt:lpstr>
      <vt:lpstr>     Classroom Routines     </vt:lpstr>
      <vt:lpstr>Learning in Monet Class</vt:lpstr>
      <vt:lpstr>Home Learning</vt:lpstr>
      <vt:lpstr>Reading </vt:lpstr>
      <vt:lpstr>PowerPoint Presentation</vt:lpstr>
      <vt:lpstr>Behaviour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 Gogh Class</dc:title>
  <dc:creator>Jonathan wilcock</dc:creator>
  <cp:lastModifiedBy>C MacLeod</cp:lastModifiedBy>
  <cp:revision>167</cp:revision>
  <dcterms:created xsi:type="dcterms:W3CDTF">2017-09-07T17:52:13Z</dcterms:created>
  <dcterms:modified xsi:type="dcterms:W3CDTF">2025-09-10T17:15:18Z</dcterms:modified>
</cp:coreProperties>
</file>