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notesMasterIdLst>
    <p:notesMasterId r:id="rId10"/>
  </p:notesMasterIdLst>
  <p:sldIdLst>
    <p:sldId id="256" r:id="rId2"/>
    <p:sldId id="260" r:id="rId3"/>
    <p:sldId id="257" r:id="rId4"/>
    <p:sldId id="258" r:id="rId5"/>
    <p:sldId id="261" r:id="rId6"/>
    <p:sldId id="262" r:id="rId7"/>
    <p:sldId id="259" r:id="rId8"/>
    <p:sldId id="26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  <a:srgbClr val="FF6600"/>
    <a:srgbClr val="9900CC"/>
    <a:srgbClr val="3333CC"/>
    <a:srgbClr val="66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1" d="100"/>
          <a:sy n="61" d="100"/>
        </p:scale>
        <p:origin x="8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FB3722-525C-4B98-A56A-96D5194436B5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4239F0-9857-41FF-8DE9-FE49280523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4700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We’ve come to the point in our spelling</a:t>
            </a:r>
            <a:r>
              <a:rPr lang="en-US" baseline="0" dirty="0"/>
              <a:t> journey where we move away from an overt teaching of what letter patterns or graphemes make certain sounds, </a:t>
            </a:r>
            <a:r>
              <a:rPr lang="en-US" baseline="0"/>
              <a:t>to explicit </a:t>
            </a:r>
            <a:r>
              <a:rPr lang="en-US" baseline="0" dirty="0"/>
              <a:t>teaching of spelling rules.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239F0-9857-41FF-8DE9-FE4928052336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42797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Show</a:t>
            </a:r>
            <a:r>
              <a:rPr lang="en-US" baseline="0" dirty="0"/>
              <a:t> shared book basket</a:t>
            </a:r>
            <a:r>
              <a:rPr lang="en-US" baseline="0"/>
              <a:t>, explain </a:t>
            </a:r>
            <a:r>
              <a:rPr lang="en-US" baseline="0" dirty="0"/>
              <a:t>that children choose their own books from this curated set. We choose the genres based on future English units. </a:t>
            </a:r>
            <a:r>
              <a:rPr lang="en-US" baseline="0"/>
              <a:t>For example</a:t>
            </a:r>
            <a:r>
              <a:rPr lang="en-US" baseline="0" dirty="0"/>
              <a:t>, currently the children are choosing from traditional tales because they will shortly be writing their own traditional tale. The </a:t>
            </a:r>
            <a:r>
              <a:rPr lang="en-US" baseline="0"/>
              <a:t>more exposure </a:t>
            </a:r>
            <a:r>
              <a:rPr lang="en-US" baseline="0" dirty="0"/>
              <a:t>to the genre before writing, the more prepared they’ll be to write.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239F0-9857-41FF-8DE9-FE4928052336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92804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51300-D45A-486F-9621-C428B252C14D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DDBA9-D3E6-454B-8309-7C74AD251A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8036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51300-D45A-486F-9621-C428B252C14D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DDBA9-D3E6-454B-8309-7C74AD251A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0330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51300-D45A-486F-9621-C428B252C14D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DDBA9-D3E6-454B-8309-7C74AD251A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2808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51300-D45A-486F-9621-C428B252C14D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DDBA9-D3E6-454B-8309-7C74AD251A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888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51300-D45A-486F-9621-C428B252C14D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DDBA9-D3E6-454B-8309-7C74AD251A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3779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51300-D45A-486F-9621-C428B252C14D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DDBA9-D3E6-454B-8309-7C74AD251A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143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51300-D45A-486F-9621-C428B252C14D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DDBA9-D3E6-454B-8309-7C74AD251A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4087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51300-D45A-486F-9621-C428B252C14D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DDBA9-D3E6-454B-8309-7C74AD251A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1041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51300-D45A-486F-9621-C428B252C14D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DDBA9-D3E6-454B-8309-7C74AD251A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3655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51300-D45A-486F-9621-C428B252C14D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DDBA9-D3E6-454B-8309-7C74AD251A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9806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51300-D45A-486F-9621-C428B252C14D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DDBA9-D3E6-454B-8309-7C74AD251A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8959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551300-D45A-486F-9621-C428B252C14D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ADDBA9-D3E6-454B-8309-7C74AD251A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2991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1224" y="2248990"/>
            <a:ext cx="9052894" cy="3044688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  <a:spcBef>
                <a:spcPts val="600"/>
              </a:spcBef>
            </a:pPr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</a:rPr>
              <a:t>Introduction to </a:t>
            </a:r>
            <a:b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</a:rPr>
              <a:t>Year 1 Spelling </a:t>
            </a:r>
            <a:b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</a:rPr>
              <a:t>and Phonics </a:t>
            </a:r>
            <a:b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</a:rPr>
              <a:t>Home Learning</a:t>
            </a:r>
            <a:b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</a:rPr>
              <a:t>Parent Workshop</a:t>
            </a:r>
            <a:endParaRPr lang="en-GB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5293678"/>
            <a:ext cx="11847342" cy="1655762"/>
          </a:xfrm>
        </p:spPr>
        <p:txBody>
          <a:bodyPr/>
          <a:lstStyle/>
          <a:p>
            <a:r>
              <a:rPr lang="en-US" dirty="0"/>
              <a:t>9th October 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5975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4573" y="276958"/>
            <a:ext cx="79482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6600"/>
                </a:solidFill>
                <a:latin typeface="Century Gothic" panose="020B0502020202020204" pitchFamily="34" charset="0"/>
              </a:rPr>
              <a:t>Terminology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4573" y="1331538"/>
            <a:ext cx="5289453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Century Gothic" panose="020B0502020202020204" pitchFamily="34" charset="0"/>
              </a:rPr>
              <a:t>Phoneme</a:t>
            </a:r>
            <a:r>
              <a:rPr lang="en-US" dirty="0">
                <a:latin typeface="Century Gothic" panose="020B0502020202020204" pitchFamily="34" charset="0"/>
              </a:rPr>
              <a:t> – a sound in a word </a:t>
            </a:r>
          </a:p>
          <a:p>
            <a:r>
              <a:rPr lang="en-US" dirty="0">
                <a:latin typeface="Century Gothic" panose="020B0502020202020204" pitchFamily="34" charset="0"/>
              </a:rPr>
              <a:t>Ex: /</a:t>
            </a:r>
            <a:r>
              <a:rPr lang="en-US" dirty="0" err="1">
                <a:latin typeface="Century Gothic" panose="020B0502020202020204" pitchFamily="34" charset="0"/>
              </a:rPr>
              <a:t>ee</a:t>
            </a:r>
            <a:r>
              <a:rPr lang="en-US" dirty="0">
                <a:latin typeface="Century Gothic" panose="020B0502020202020204" pitchFamily="34" charset="0"/>
              </a:rPr>
              <a:t>/ /ay/</a:t>
            </a:r>
          </a:p>
          <a:p>
            <a:endParaRPr lang="en-US" dirty="0">
              <a:latin typeface="Century Gothic" panose="020B0502020202020204" pitchFamily="34" charset="0"/>
            </a:endParaRPr>
          </a:p>
          <a:p>
            <a:r>
              <a:rPr lang="en-US" b="1" dirty="0">
                <a:latin typeface="Century Gothic" panose="020B0502020202020204" pitchFamily="34" charset="0"/>
              </a:rPr>
              <a:t>Grapheme</a:t>
            </a:r>
            <a:r>
              <a:rPr lang="en-US" dirty="0">
                <a:latin typeface="Century Gothic" panose="020B0502020202020204" pitchFamily="34" charset="0"/>
              </a:rPr>
              <a:t>- letter or letters that represent a sound</a:t>
            </a:r>
          </a:p>
          <a:p>
            <a:r>
              <a:rPr lang="en-US" dirty="0">
                <a:latin typeface="Century Gothic" panose="020B0502020202020204" pitchFamily="34" charset="0"/>
              </a:rPr>
              <a:t>Ex: ai, </a:t>
            </a:r>
            <a:r>
              <a:rPr lang="en-US" dirty="0" err="1">
                <a:latin typeface="Century Gothic" panose="020B0502020202020204" pitchFamily="34" charset="0"/>
              </a:rPr>
              <a:t>ch</a:t>
            </a:r>
            <a:r>
              <a:rPr lang="en-US" dirty="0">
                <a:latin typeface="Century Gothic" panose="020B0502020202020204" pitchFamily="34" charset="0"/>
              </a:rPr>
              <a:t>, or, </a:t>
            </a:r>
            <a:r>
              <a:rPr lang="en-US" dirty="0" err="1">
                <a:latin typeface="Century Gothic" panose="020B0502020202020204" pitchFamily="34" charset="0"/>
              </a:rPr>
              <a:t>igh</a:t>
            </a:r>
            <a:r>
              <a:rPr lang="en-US" dirty="0">
                <a:latin typeface="Century Gothic" panose="020B0502020202020204" pitchFamily="34" charset="0"/>
              </a:rPr>
              <a:t>, </a:t>
            </a:r>
            <a:r>
              <a:rPr lang="en-US" dirty="0" err="1">
                <a:latin typeface="Century Gothic" panose="020B0502020202020204" pitchFamily="34" charset="0"/>
              </a:rPr>
              <a:t>ough</a:t>
            </a:r>
            <a:endParaRPr lang="en-US" dirty="0">
              <a:latin typeface="Century Gothic" panose="020B0502020202020204" pitchFamily="34" charset="0"/>
            </a:endParaRPr>
          </a:p>
          <a:p>
            <a:endParaRPr lang="en-US" dirty="0">
              <a:latin typeface="Century Gothic" panose="020B0502020202020204" pitchFamily="34" charset="0"/>
            </a:endParaRPr>
          </a:p>
          <a:p>
            <a:r>
              <a:rPr lang="en-US" b="1" dirty="0">
                <a:latin typeface="Century Gothic" panose="020B0502020202020204" pitchFamily="34" charset="0"/>
              </a:rPr>
              <a:t>Digraph</a:t>
            </a:r>
            <a:r>
              <a:rPr lang="en-US" dirty="0">
                <a:latin typeface="Century Gothic" panose="020B0502020202020204" pitchFamily="34" charset="0"/>
              </a:rPr>
              <a:t>- two letters that represent one sound</a:t>
            </a:r>
          </a:p>
          <a:p>
            <a:r>
              <a:rPr lang="en-US" dirty="0">
                <a:latin typeface="Century Gothic" panose="020B0502020202020204" pitchFamily="34" charset="0"/>
              </a:rPr>
              <a:t>Ex: </a:t>
            </a:r>
            <a:r>
              <a:rPr lang="en-US" dirty="0" err="1">
                <a:latin typeface="Century Gothic" panose="020B0502020202020204" pitchFamily="34" charset="0"/>
              </a:rPr>
              <a:t>ee</a:t>
            </a:r>
            <a:r>
              <a:rPr lang="en-US" dirty="0">
                <a:latin typeface="Century Gothic" panose="020B0502020202020204" pitchFamily="34" charset="0"/>
              </a:rPr>
              <a:t>, le, ay</a:t>
            </a:r>
          </a:p>
          <a:p>
            <a:endParaRPr lang="en-US" dirty="0">
              <a:latin typeface="Century Gothic" panose="020B0502020202020204" pitchFamily="34" charset="0"/>
            </a:endParaRPr>
          </a:p>
          <a:p>
            <a:r>
              <a:rPr lang="en-US" b="1" dirty="0" err="1">
                <a:latin typeface="Century Gothic" panose="020B0502020202020204" pitchFamily="34" charset="0"/>
              </a:rPr>
              <a:t>Trigraph</a:t>
            </a:r>
            <a:r>
              <a:rPr lang="en-US" dirty="0">
                <a:latin typeface="Century Gothic" panose="020B0502020202020204" pitchFamily="34" charset="0"/>
              </a:rPr>
              <a:t>- three letters that represent one sound</a:t>
            </a:r>
          </a:p>
          <a:p>
            <a:r>
              <a:rPr lang="en-US" dirty="0">
                <a:latin typeface="Century Gothic" panose="020B0502020202020204" pitchFamily="34" charset="0"/>
              </a:rPr>
              <a:t>Ex: </a:t>
            </a:r>
            <a:r>
              <a:rPr lang="en-US" dirty="0" err="1">
                <a:latin typeface="Century Gothic" panose="020B0502020202020204" pitchFamily="34" charset="0"/>
              </a:rPr>
              <a:t>igh</a:t>
            </a:r>
            <a:r>
              <a:rPr lang="en-US" dirty="0">
                <a:latin typeface="Century Gothic" panose="020B0502020202020204" pitchFamily="34" charset="0"/>
              </a:rPr>
              <a:t>, ear, air</a:t>
            </a:r>
          </a:p>
          <a:p>
            <a:endParaRPr lang="en-US" dirty="0">
              <a:latin typeface="Century Gothic" panose="020B0502020202020204" pitchFamily="34" charset="0"/>
            </a:endParaRPr>
          </a:p>
          <a:p>
            <a:r>
              <a:rPr lang="en-US" b="1" dirty="0" err="1">
                <a:latin typeface="Century Gothic" panose="020B0502020202020204" pitchFamily="34" charset="0"/>
              </a:rPr>
              <a:t>Quadgraph</a:t>
            </a:r>
            <a:r>
              <a:rPr lang="en-US" dirty="0">
                <a:latin typeface="Century Gothic" panose="020B0502020202020204" pitchFamily="34" charset="0"/>
              </a:rPr>
              <a:t>- four letters that represent one sound</a:t>
            </a:r>
          </a:p>
          <a:p>
            <a:r>
              <a:rPr lang="en-US" dirty="0">
                <a:latin typeface="Century Gothic" panose="020B0502020202020204" pitchFamily="34" charset="0"/>
              </a:rPr>
              <a:t>Ex: </a:t>
            </a:r>
            <a:r>
              <a:rPr lang="en-US" dirty="0" err="1">
                <a:latin typeface="Century Gothic" panose="020B0502020202020204" pitchFamily="34" charset="0"/>
              </a:rPr>
              <a:t>ough</a:t>
            </a:r>
            <a:r>
              <a:rPr lang="en-US" dirty="0">
                <a:latin typeface="Century Gothic" panose="020B0502020202020204" pitchFamily="34" charset="0"/>
              </a:rPr>
              <a:t>, </a:t>
            </a:r>
            <a:r>
              <a:rPr lang="en-US" dirty="0" err="1">
                <a:latin typeface="Century Gothic" panose="020B0502020202020204" pitchFamily="34" charset="0"/>
              </a:rPr>
              <a:t>aigh</a:t>
            </a:r>
            <a:r>
              <a:rPr lang="en-US" dirty="0">
                <a:latin typeface="Century Gothic" panose="020B0502020202020204" pitchFamily="34" charset="0"/>
              </a:rPr>
              <a:t>, </a:t>
            </a:r>
            <a:r>
              <a:rPr lang="en-US" dirty="0" err="1">
                <a:latin typeface="Century Gothic" panose="020B0502020202020204" pitchFamily="34" charset="0"/>
              </a:rPr>
              <a:t>eigh</a:t>
            </a: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384389" y="792929"/>
            <a:ext cx="5289453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Century Gothic" panose="020B0502020202020204" pitchFamily="34" charset="0"/>
              </a:rPr>
              <a:t>Blend</a:t>
            </a:r>
            <a:r>
              <a:rPr lang="en-US" dirty="0">
                <a:latin typeface="Century Gothic" panose="020B0502020202020204" pitchFamily="34" charset="0"/>
              </a:rPr>
              <a:t>- combine broken up sounds to make a word</a:t>
            </a:r>
          </a:p>
          <a:p>
            <a:r>
              <a:rPr lang="en-US">
                <a:latin typeface="Century Gothic" panose="020B0502020202020204" pitchFamily="34" charset="0"/>
              </a:rPr>
              <a:t>Ex: </a:t>
            </a:r>
            <a:r>
              <a:rPr lang="en-US" dirty="0" err="1">
                <a:latin typeface="Century Gothic" panose="020B0502020202020204" pitchFamily="34" charset="0"/>
              </a:rPr>
              <a:t>sh</a:t>
            </a:r>
            <a:r>
              <a:rPr lang="en-US" dirty="0">
                <a:latin typeface="Century Gothic" panose="020B0502020202020204" pitchFamily="34" charset="0"/>
              </a:rPr>
              <a:t>-or-t </a:t>
            </a:r>
            <a:r>
              <a:rPr lang="en-US" dirty="0">
                <a:latin typeface="Century Gothic" panose="020B0502020202020204" pitchFamily="34" charset="0"/>
                <a:sym typeface="Wingdings" panose="05000000000000000000" pitchFamily="2" charset="2"/>
              </a:rPr>
              <a:t> short</a:t>
            </a:r>
            <a:endParaRPr lang="en-GB" dirty="0">
              <a:latin typeface="Century Gothic" panose="020B0502020202020204" pitchFamily="34" charset="0"/>
            </a:endParaRPr>
          </a:p>
          <a:p>
            <a:endParaRPr lang="en-US" dirty="0">
              <a:latin typeface="Century Gothic" panose="020B0502020202020204" pitchFamily="34" charset="0"/>
            </a:endParaRPr>
          </a:p>
          <a:p>
            <a:r>
              <a:rPr lang="en-US" b="1" dirty="0">
                <a:latin typeface="Century Gothic" panose="020B0502020202020204" pitchFamily="34" charset="0"/>
              </a:rPr>
              <a:t>Segment</a:t>
            </a:r>
            <a:r>
              <a:rPr lang="en-US" dirty="0">
                <a:latin typeface="Century Gothic" panose="020B0502020202020204" pitchFamily="34" charset="0"/>
              </a:rPr>
              <a:t>- separating a word into its individual sounds</a:t>
            </a:r>
          </a:p>
          <a:p>
            <a:r>
              <a:rPr lang="en-US">
                <a:latin typeface="Century Gothic" panose="020B0502020202020204" pitchFamily="34" charset="0"/>
              </a:rPr>
              <a:t>Ex: </a:t>
            </a:r>
            <a:r>
              <a:rPr lang="en-US" dirty="0">
                <a:latin typeface="Century Gothic" panose="020B0502020202020204" pitchFamily="34" charset="0"/>
              </a:rPr>
              <a:t>short </a:t>
            </a:r>
            <a:r>
              <a:rPr lang="en-US" dirty="0">
                <a:latin typeface="Century Gothic" panose="020B0502020202020204" pitchFamily="34" charset="0"/>
                <a:sym typeface="Wingdings" panose="05000000000000000000" pitchFamily="2" charset="2"/>
              </a:rPr>
              <a:t> </a:t>
            </a:r>
            <a:r>
              <a:rPr lang="en-US" dirty="0" err="1">
                <a:latin typeface="Century Gothic" panose="020B0502020202020204" pitchFamily="34" charset="0"/>
                <a:sym typeface="Wingdings" panose="05000000000000000000" pitchFamily="2" charset="2"/>
              </a:rPr>
              <a:t>sh</a:t>
            </a:r>
            <a:r>
              <a:rPr lang="en-US" dirty="0">
                <a:latin typeface="Century Gothic" panose="020B0502020202020204" pitchFamily="34" charset="0"/>
                <a:sym typeface="Wingdings" panose="05000000000000000000" pitchFamily="2" charset="2"/>
              </a:rPr>
              <a:t>-or-t</a:t>
            </a:r>
            <a:endParaRPr lang="en-US" dirty="0">
              <a:latin typeface="Century Gothic" panose="020B0502020202020204" pitchFamily="34" charset="0"/>
            </a:endParaRPr>
          </a:p>
          <a:p>
            <a:endParaRPr lang="en-US" dirty="0">
              <a:latin typeface="Century Gothic" panose="020B0502020202020204" pitchFamily="34" charset="0"/>
            </a:endParaRPr>
          </a:p>
          <a:p>
            <a:r>
              <a:rPr lang="en-US" b="1" dirty="0">
                <a:latin typeface="Century Gothic" panose="020B0502020202020204" pitchFamily="34" charset="0"/>
              </a:rPr>
              <a:t>Adjacent Consonants- </a:t>
            </a:r>
            <a:r>
              <a:rPr lang="en-US" dirty="0">
                <a:latin typeface="Century Gothic" panose="020B0502020202020204" pitchFamily="34" charset="0"/>
              </a:rPr>
              <a:t>two or more consonants that </a:t>
            </a:r>
            <a:r>
              <a:rPr lang="en-US">
                <a:latin typeface="Century Gothic" panose="020B0502020202020204" pitchFamily="34" charset="0"/>
              </a:rPr>
              <a:t>appear next </a:t>
            </a:r>
            <a:r>
              <a:rPr lang="en-US" dirty="0">
                <a:latin typeface="Century Gothic" panose="020B0502020202020204" pitchFamily="34" charset="0"/>
              </a:rPr>
              <a:t>to each other in a word</a:t>
            </a:r>
          </a:p>
          <a:p>
            <a:r>
              <a:rPr lang="en-US">
                <a:latin typeface="Century Gothic" panose="020B0502020202020204" pitchFamily="34" charset="0"/>
              </a:rPr>
              <a:t>Ex: </a:t>
            </a:r>
            <a:r>
              <a:rPr lang="en-US" dirty="0" err="1">
                <a:latin typeface="Century Gothic" panose="020B0502020202020204" pitchFamily="34" charset="0"/>
              </a:rPr>
              <a:t>fr</a:t>
            </a:r>
            <a:r>
              <a:rPr lang="en-US" dirty="0">
                <a:latin typeface="Century Gothic" panose="020B0502020202020204" pitchFamily="34" charset="0"/>
              </a:rPr>
              <a:t> in frog, </a:t>
            </a:r>
            <a:r>
              <a:rPr lang="en-US" dirty="0" err="1">
                <a:latin typeface="Century Gothic" panose="020B0502020202020204" pitchFamily="34" charset="0"/>
              </a:rPr>
              <a:t>st</a:t>
            </a:r>
            <a:r>
              <a:rPr lang="en-US" dirty="0">
                <a:latin typeface="Century Gothic" panose="020B0502020202020204" pitchFamily="34" charset="0"/>
              </a:rPr>
              <a:t> in stop, cl in clap</a:t>
            </a:r>
          </a:p>
          <a:p>
            <a:endParaRPr lang="en-US" dirty="0">
              <a:latin typeface="Century Gothic" panose="020B0502020202020204" pitchFamily="34" charset="0"/>
            </a:endParaRPr>
          </a:p>
          <a:p>
            <a:r>
              <a:rPr lang="en-US" b="1" dirty="0">
                <a:latin typeface="Century Gothic" panose="020B0502020202020204" pitchFamily="34" charset="0"/>
              </a:rPr>
              <a:t>Split diagraph- </a:t>
            </a:r>
            <a:r>
              <a:rPr lang="en-US" dirty="0">
                <a:latin typeface="Century Gothic" panose="020B0502020202020204" pitchFamily="34" charset="0"/>
              </a:rPr>
              <a:t>two letters that represent one sound but are split by a consonant</a:t>
            </a:r>
          </a:p>
          <a:p>
            <a:r>
              <a:rPr lang="en-US">
                <a:latin typeface="Century Gothic" panose="020B0502020202020204" pitchFamily="34" charset="0"/>
              </a:rPr>
              <a:t>Ex: </a:t>
            </a:r>
            <a:r>
              <a:rPr lang="en-US" dirty="0">
                <a:latin typeface="Century Gothic" panose="020B0502020202020204" pitchFamily="34" charset="0"/>
              </a:rPr>
              <a:t>a-e in mane  </a:t>
            </a:r>
          </a:p>
          <a:p>
            <a:endParaRPr lang="en-US" dirty="0">
              <a:latin typeface="Century Gothic" panose="020B0502020202020204" pitchFamily="34" charset="0"/>
            </a:endParaRPr>
          </a:p>
          <a:p>
            <a:r>
              <a:rPr lang="en-US" b="1" dirty="0">
                <a:latin typeface="Century Gothic" panose="020B0502020202020204" pitchFamily="34" charset="0"/>
              </a:rPr>
              <a:t>Prickly Words- </a:t>
            </a:r>
            <a:r>
              <a:rPr lang="en-US" dirty="0">
                <a:latin typeface="Century Gothic" panose="020B0502020202020204" pitchFamily="34" charset="0"/>
              </a:rPr>
              <a:t>formerly known as ‘tricky words’ but because the children have learned the unusual graphemes in these word, the words can be decoded.</a:t>
            </a:r>
            <a:endParaRPr lang="en-GB" dirty="0">
              <a:latin typeface="Century Gothic" panose="020B0502020202020204" pitchFamily="34" charset="0"/>
            </a:endParaRPr>
          </a:p>
        </p:txBody>
      </p:sp>
      <p:sp>
        <p:nvSpPr>
          <p:cNvPr id="5" name="Arc 4"/>
          <p:cNvSpPr/>
          <p:nvPr/>
        </p:nvSpPr>
        <p:spPr>
          <a:xfrm rot="10800000">
            <a:off x="7815261" y="5148262"/>
            <a:ext cx="304801" cy="117597"/>
          </a:xfrm>
          <a:prstGeom prst="arc">
            <a:avLst>
              <a:gd name="adj1" fmla="val 10878897"/>
              <a:gd name="adj2" fmla="val 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79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6C9A0AD-2DAB-46D4-B830-2A3AC08CA5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60634" y="338936"/>
            <a:ext cx="8927272" cy="6219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72129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76299" y="304800"/>
            <a:ext cx="1008221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Spelling Books </a:t>
            </a:r>
            <a:endParaRPr lang="en-US" sz="14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endParaRPr lang="en-GB" sz="44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2249" y="889056"/>
            <a:ext cx="1152984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New word lists will be added to spelling books every Thursday.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Words should be </a:t>
            </a:r>
            <a:r>
              <a:rPr lang="en-US" sz="24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practised</a:t>
            </a:r>
            <a:r>
              <a:rPr lang="en-US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 throughout the week in preparation for a quick quiz the following Thursday.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Say sounds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Add sound buttons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Or sound bars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Practise</a:t>
            </a:r>
            <a:r>
              <a:rPr lang="en-US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 tricky words</a:t>
            </a:r>
            <a:endParaRPr lang="en-GB" sz="24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79714E3-973B-4AE8-9549-F96C9CC37D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8055" y="2341323"/>
            <a:ext cx="7030695" cy="4184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76726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20435"/>
          <a:stretch/>
        </p:blipFill>
        <p:spPr>
          <a:xfrm>
            <a:off x="790574" y="3132083"/>
            <a:ext cx="10599347" cy="321999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50570" y="180534"/>
            <a:ext cx="10918916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Ask your child to: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Read the words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Add the sound buttons (dots and dashes)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Write the words in their spelling book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Cover the words and </a:t>
            </a:r>
            <a:r>
              <a:rPr lang="en-US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practise</a:t>
            </a:r>
            <a:r>
              <a:rPr lang="en-US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 in the book (encourage your child to ‘segment before you spell’)</a:t>
            </a:r>
            <a:endParaRPr lang="en-GB" sz="20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2384425" y="4164797"/>
            <a:ext cx="82550" cy="738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2546350" y="4164797"/>
            <a:ext cx="82550" cy="738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2708275" y="4164797"/>
            <a:ext cx="82550" cy="738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1920240" y="4212422"/>
            <a:ext cx="39243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967288" y="4196528"/>
            <a:ext cx="276225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674870" y="4196528"/>
            <a:ext cx="24765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4564538" y="4159614"/>
            <a:ext cx="82550" cy="738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4441507" y="4162005"/>
            <a:ext cx="82550" cy="738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/>
        </p:nvSpPr>
        <p:spPr>
          <a:xfrm>
            <a:off x="6781800" y="4164797"/>
            <a:ext cx="82550" cy="738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7822528" y="4164797"/>
            <a:ext cx="82550" cy="738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2" name="Straight Connector 21"/>
          <p:cNvCxnSpPr/>
          <p:nvPr/>
        </p:nvCxnSpPr>
        <p:spPr>
          <a:xfrm>
            <a:off x="6986588" y="4198919"/>
            <a:ext cx="341312" cy="2792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7404558" y="4196528"/>
            <a:ext cx="341312" cy="2792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9235403" y="4175508"/>
            <a:ext cx="341312" cy="2792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9859290" y="4175508"/>
            <a:ext cx="499148" cy="4343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9676727" y="4138594"/>
            <a:ext cx="82550" cy="738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/>
          <p:cNvSpPr/>
          <p:nvPr/>
        </p:nvSpPr>
        <p:spPr>
          <a:xfrm>
            <a:off x="1955800" y="5317322"/>
            <a:ext cx="82550" cy="738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/>
          <p:cNvSpPr/>
          <p:nvPr/>
        </p:nvSpPr>
        <p:spPr>
          <a:xfrm>
            <a:off x="2116455" y="5317322"/>
            <a:ext cx="82550" cy="738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/>
          <p:cNvSpPr/>
          <p:nvPr/>
        </p:nvSpPr>
        <p:spPr>
          <a:xfrm>
            <a:off x="2627473" y="5297679"/>
            <a:ext cx="113348" cy="113113"/>
          </a:xfrm>
          <a:prstGeom prst="ellipse">
            <a:avLst/>
          </a:prstGeom>
          <a:solidFill>
            <a:schemeClr val="tx1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2" name="Straight Connector 31"/>
          <p:cNvCxnSpPr/>
          <p:nvPr/>
        </p:nvCxnSpPr>
        <p:spPr>
          <a:xfrm>
            <a:off x="2301240" y="5354236"/>
            <a:ext cx="24511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4369435" y="5333982"/>
            <a:ext cx="490696" cy="18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V="1">
            <a:off x="4905217" y="5331619"/>
            <a:ext cx="338296" cy="2363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/>
          <p:nvPr/>
        </p:nvSpPr>
        <p:spPr>
          <a:xfrm>
            <a:off x="5288599" y="5294705"/>
            <a:ext cx="82550" cy="738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1" name="Straight Connector 40"/>
          <p:cNvCxnSpPr/>
          <p:nvPr/>
        </p:nvCxnSpPr>
        <p:spPr>
          <a:xfrm>
            <a:off x="7200900" y="5312626"/>
            <a:ext cx="414338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7653380" y="5312626"/>
            <a:ext cx="288251" cy="1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Oval 44"/>
          <p:cNvSpPr/>
          <p:nvPr/>
        </p:nvSpPr>
        <p:spPr>
          <a:xfrm>
            <a:off x="6843833" y="5286432"/>
            <a:ext cx="82550" cy="738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/>
          <p:cNvSpPr/>
          <p:nvPr/>
        </p:nvSpPr>
        <p:spPr>
          <a:xfrm>
            <a:off x="7062631" y="5291119"/>
            <a:ext cx="82550" cy="738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8" name="Straight Connector 47"/>
          <p:cNvCxnSpPr/>
          <p:nvPr/>
        </p:nvCxnSpPr>
        <p:spPr>
          <a:xfrm flipV="1">
            <a:off x="9117808" y="5323346"/>
            <a:ext cx="359567" cy="1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V="1">
            <a:off x="10178654" y="5331619"/>
            <a:ext cx="359567" cy="1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/>
          <p:cNvSpPr/>
          <p:nvPr/>
        </p:nvSpPr>
        <p:spPr>
          <a:xfrm>
            <a:off x="9546590" y="5291119"/>
            <a:ext cx="82550" cy="738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Oval 51"/>
          <p:cNvSpPr/>
          <p:nvPr/>
        </p:nvSpPr>
        <p:spPr>
          <a:xfrm>
            <a:off x="9770076" y="5291119"/>
            <a:ext cx="82550" cy="738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Oval 52"/>
          <p:cNvSpPr/>
          <p:nvPr/>
        </p:nvSpPr>
        <p:spPr>
          <a:xfrm>
            <a:off x="9993562" y="5294705"/>
            <a:ext cx="82550" cy="738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3089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15" grpId="0" animBg="1"/>
      <p:bldP spid="16" grpId="0" animBg="1"/>
      <p:bldP spid="20" grpId="0" animBg="1"/>
      <p:bldP spid="21" grpId="0" animBg="1"/>
      <p:bldP spid="28" grpId="0" animBg="1"/>
      <p:bldP spid="29" grpId="0" animBg="1"/>
      <p:bldP spid="30" grpId="0" animBg="1"/>
      <p:bldP spid="31" grpId="0" animBg="1"/>
      <p:bldP spid="40" grpId="0" animBg="1"/>
      <p:bldP spid="45" grpId="0" animBg="1"/>
      <p:bldP spid="46" grpId="0" animBg="1"/>
      <p:bldP spid="51" grpId="0" animBg="1"/>
      <p:bldP spid="52" grpId="0" animBg="1"/>
      <p:bldP spid="5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17629"/>
          <a:stretch/>
        </p:blipFill>
        <p:spPr>
          <a:xfrm>
            <a:off x="582756" y="1327199"/>
            <a:ext cx="4875935" cy="1577865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1315963" y="1873144"/>
            <a:ext cx="37975" cy="3483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Oval 3"/>
          <p:cNvSpPr/>
          <p:nvPr/>
        </p:nvSpPr>
        <p:spPr>
          <a:xfrm>
            <a:off x="1390452" y="1873144"/>
            <a:ext cx="37975" cy="3483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1464941" y="1873144"/>
            <a:ext cx="37975" cy="3483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/>
          <p:cNvCxnSpPr/>
          <p:nvPr/>
        </p:nvCxnSpPr>
        <p:spPr>
          <a:xfrm>
            <a:off x="1102427" y="1895613"/>
            <a:ext cx="180527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504137" y="1888115"/>
            <a:ext cx="12707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369618" y="1888115"/>
            <a:ext cx="113924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2318863" y="1870699"/>
            <a:ext cx="37975" cy="3483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2262266" y="1871827"/>
            <a:ext cx="37975" cy="3483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3338853" y="1873144"/>
            <a:ext cx="37975" cy="3483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3817611" y="1873144"/>
            <a:ext cx="37975" cy="3483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3" name="Straight Connector 12"/>
          <p:cNvCxnSpPr/>
          <p:nvPr/>
        </p:nvCxnSpPr>
        <p:spPr>
          <a:xfrm>
            <a:off x="3433060" y="1889243"/>
            <a:ext cx="157011" cy="1317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625336" y="1888115"/>
            <a:ext cx="157011" cy="1317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467565" y="1878198"/>
            <a:ext cx="157011" cy="1317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4754567" y="1878198"/>
            <a:ext cx="229619" cy="2049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670584" y="1860782"/>
            <a:ext cx="37975" cy="3483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1118786" y="2416886"/>
            <a:ext cx="37975" cy="3483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1192691" y="2416886"/>
            <a:ext cx="37975" cy="3483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/>
        </p:nvSpPr>
        <p:spPr>
          <a:xfrm>
            <a:off x="1427770" y="2407619"/>
            <a:ext cx="52143" cy="53365"/>
          </a:xfrm>
          <a:prstGeom prst="ellipse">
            <a:avLst/>
          </a:prstGeom>
          <a:solidFill>
            <a:schemeClr val="tx1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Connector 20"/>
          <p:cNvCxnSpPr/>
          <p:nvPr/>
        </p:nvCxnSpPr>
        <p:spPr>
          <a:xfrm>
            <a:off x="1277696" y="2434301"/>
            <a:ext cx="112756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2229112" y="2424746"/>
            <a:ext cx="225731" cy="8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2475583" y="2423631"/>
            <a:ext cx="155624" cy="1115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2651947" y="2406216"/>
            <a:ext cx="37975" cy="3483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5" name="Straight Connector 24"/>
          <p:cNvCxnSpPr/>
          <p:nvPr/>
        </p:nvCxnSpPr>
        <p:spPr>
          <a:xfrm>
            <a:off x="3531648" y="2414670"/>
            <a:ext cx="190605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3739799" y="2414670"/>
            <a:ext cx="132602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3367390" y="2402313"/>
            <a:ext cx="37975" cy="3483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/>
          <p:cNvSpPr/>
          <p:nvPr/>
        </p:nvSpPr>
        <p:spPr>
          <a:xfrm>
            <a:off x="3468042" y="2404524"/>
            <a:ext cx="37975" cy="3483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9" name="Straight Connector 28"/>
          <p:cNvCxnSpPr/>
          <p:nvPr/>
        </p:nvCxnSpPr>
        <p:spPr>
          <a:xfrm flipV="1">
            <a:off x="4413469" y="2419728"/>
            <a:ext cx="165409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V="1">
            <a:off x="4901481" y="2423631"/>
            <a:ext cx="165409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val 30"/>
          <p:cNvSpPr/>
          <p:nvPr/>
        </p:nvSpPr>
        <p:spPr>
          <a:xfrm>
            <a:off x="4610718" y="2404524"/>
            <a:ext cx="37975" cy="3483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/>
          <p:cNvSpPr/>
          <p:nvPr/>
        </p:nvSpPr>
        <p:spPr>
          <a:xfrm>
            <a:off x="4713526" y="2404524"/>
            <a:ext cx="37975" cy="3483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/>
          <p:cNvSpPr/>
          <p:nvPr/>
        </p:nvSpPr>
        <p:spPr>
          <a:xfrm>
            <a:off x="4816335" y="2406216"/>
            <a:ext cx="37975" cy="3483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TextBox 33"/>
          <p:cNvSpPr txBox="1"/>
          <p:nvPr/>
        </p:nvSpPr>
        <p:spPr>
          <a:xfrm>
            <a:off x="811801" y="2980343"/>
            <a:ext cx="4525113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Kristen ITC" panose="03050502040202030202" pitchFamily="66" charset="0"/>
              </a:rPr>
              <a:t>    wrist	      little	          school            thumb</a:t>
            </a:r>
          </a:p>
          <a:p>
            <a:endParaRPr lang="en-US" sz="1400" dirty="0">
              <a:latin typeface="Kristen ITC" panose="03050502040202030202" pitchFamily="66" charset="0"/>
            </a:endParaRPr>
          </a:p>
          <a:p>
            <a:r>
              <a:rPr lang="en-US" sz="1400" dirty="0">
                <a:latin typeface="Kristen ITC" panose="03050502040202030202" pitchFamily="66" charset="0"/>
              </a:rPr>
              <a:t>    lorry	      wheel	          wiggle            thunder	</a:t>
            </a:r>
          </a:p>
          <a:p>
            <a:endParaRPr lang="en-US" dirty="0">
              <a:latin typeface="Kristen ITC" panose="03050502040202030202" pitchFamily="66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719035" y="716185"/>
            <a:ext cx="4525113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Kristen ITC" panose="03050502040202030202" pitchFamily="66" charset="0"/>
              </a:rPr>
              <a:t>    </a:t>
            </a:r>
            <a:r>
              <a:rPr lang="en-US" sz="1400" dirty="0" err="1">
                <a:latin typeface="Kristen ITC" panose="03050502040202030202" pitchFamily="66" charset="0"/>
              </a:rPr>
              <a:t>rist</a:t>
            </a:r>
            <a:r>
              <a:rPr lang="en-US" sz="1400" dirty="0">
                <a:latin typeface="Kristen ITC" panose="03050502040202030202" pitchFamily="66" charset="0"/>
              </a:rPr>
              <a:t>	      little	          </a:t>
            </a:r>
            <a:r>
              <a:rPr lang="en-US" sz="1400" dirty="0" err="1">
                <a:latin typeface="Kristen ITC" panose="03050502040202030202" pitchFamily="66" charset="0"/>
              </a:rPr>
              <a:t>skool</a:t>
            </a:r>
            <a:r>
              <a:rPr lang="en-US" sz="1400" dirty="0">
                <a:latin typeface="Kristen ITC" panose="03050502040202030202" pitchFamily="66" charset="0"/>
              </a:rPr>
              <a:t>            thumb</a:t>
            </a:r>
          </a:p>
          <a:p>
            <a:endParaRPr lang="en-US" sz="1400" dirty="0">
              <a:latin typeface="Kristen ITC" panose="03050502040202030202" pitchFamily="66" charset="0"/>
            </a:endParaRPr>
          </a:p>
          <a:p>
            <a:r>
              <a:rPr lang="en-US" sz="1400" dirty="0">
                <a:latin typeface="Kristen ITC" panose="03050502040202030202" pitchFamily="66" charset="0"/>
              </a:rPr>
              <a:t>    lorry	      wheel	          </a:t>
            </a:r>
            <a:r>
              <a:rPr lang="en-US" sz="1400" dirty="0" err="1">
                <a:latin typeface="Kristen ITC" panose="03050502040202030202" pitchFamily="66" charset="0"/>
              </a:rPr>
              <a:t>wigle</a:t>
            </a:r>
            <a:r>
              <a:rPr lang="en-US" sz="1400" dirty="0">
                <a:latin typeface="Kristen ITC" panose="03050502040202030202" pitchFamily="66" charset="0"/>
              </a:rPr>
              <a:t>            thunder	</a:t>
            </a:r>
          </a:p>
          <a:p>
            <a:endParaRPr lang="en-US" dirty="0">
              <a:latin typeface="Kristen ITC" panose="03050502040202030202" pitchFamily="66" charset="0"/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 flipV="1">
            <a:off x="937129" y="3190119"/>
            <a:ext cx="4274455" cy="138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937129" y="3595896"/>
            <a:ext cx="4274455" cy="138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6969693" y="975662"/>
            <a:ext cx="4274455" cy="138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6969693" y="1366196"/>
            <a:ext cx="4274455" cy="138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6719035" y="1825494"/>
            <a:ext cx="452511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Kristen ITC" panose="03050502040202030202" pitchFamily="66" charset="0"/>
              </a:rPr>
              <a:t>    wrist	      wrist          </a:t>
            </a:r>
            <a:r>
              <a:rPr lang="en-US" sz="1400" dirty="0" err="1">
                <a:latin typeface="Kristen ITC" panose="03050502040202030202" pitchFamily="66" charset="0"/>
              </a:rPr>
              <a:t>wrist</a:t>
            </a:r>
            <a:r>
              <a:rPr lang="en-US" sz="1400" dirty="0">
                <a:latin typeface="Kristen ITC" panose="03050502040202030202" pitchFamily="66" charset="0"/>
              </a:rPr>
              <a:t>         </a:t>
            </a:r>
            <a:r>
              <a:rPr lang="en-US" sz="1400" dirty="0" err="1">
                <a:latin typeface="Kristen ITC" panose="03050502040202030202" pitchFamily="66" charset="0"/>
              </a:rPr>
              <a:t>wrist</a:t>
            </a:r>
            <a:endParaRPr lang="en-US" sz="1400" dirty="0">
              <a:latin typeface="Kristen ITC" panose="03050502040202030202" pitchFamily="66" charset="0"/>
            </a:endParaRPr>
          </a:p>
          <a:p>
            <a:endParaRPr lang="en-US" sz="1400" dirty="0">
              <a:latin typeface="Kristen ITC" panose="03050502040202030202" pitchFamily="66" charset="0"/>
            </a:endParaRPr>
          </a:p>
          <a:p>
            <a:r>
              <a:rPr lang="en-US" sz="1400" dirty="0">
                <a:latin typeface="Kristen ITC" panose="03050502040202030202" pitchFamily="66" charset="0"/>
              </a:rPr>
              <a:t>    school	      school        </a:t>
            </a:r>
            <a:r>
              <a:rPr lang="en-US" sz="1400" dirty="0" err="1">
                <a:latin typeface="Kristen ITC" panose="03050502040202030202" pitchFamily="66" charset="0"/>
              </a:rPr>
              <a:t>school</a:t>
            </a:r>
            <a:r>
              <a:rPr lang="en-US" sz="1400" dirty="0">
                <a:latin typeface="Kristen ITC" panose="03050502040202030202" pitchFamily="66" charset="0"/>
              </a:rPr>
              <a:t>      </a:t>
            </a:r>
            <a:r>
              <a:rPr lang="en-US" sz="1400" dirty="0" err="1">
                <a:latin typeface="Kristen ITC" panose="03050502040202030202" pitchFamily="66" charset="0"/>
              </a:rPr>
              <a:t>school</a:t>
            </a:r>
            <a:endParaRPr lang="en-US" sz="1400" dirty="0">
              <a:latin typeface="Kristen ITC" panose="03050502040202030202" pitchFamily="66" charset="0"/>
            </a:endParaRPr>
          </a:p>
          <a:p>
            <a:endParaRPr lang="en-US" sz="1400" dirty="0">
              <a:latin typeface="Kristen ITC" panose="03050502040202030202" pitchFamily="66" charset="0"/>
            </a:endParaRPr>
          </a:p>
          <a:p>
            <a:r>
              <a:rPr lang="en-US" sz="1400" dirty="0">
                <a:latin typeface="Kristen ITC" panose="03050502040202030202" pitchFamily="66" charset="0"/>
              </a:rPr>
              <a:t>    wiggle         </a:t>
            </a:r>
            <a:r>
              <a:rPr lang="en-US" sz="1400" dirty="0" err="1">
                <a:latin typeface="Kristen ITC" panose="03050502040202030202" pitchFamily="66" charset="0"/>
              </a:rPr>
              <a:t>wiggle</a:t>
            </a:r>
            <a:r>
              <a:rPr lang="en-US" sz="1400" dirty="0">
                <a:latin typeface="Kristen ITC" panose="03050502040202030202" pitchFamily="66" charset="0"/>
              </a:rPr>
              <a:t>         </a:t>
            </a:r>
            <a:r>
              <a:rPr lang="en-US" sz="1400" dirty="0" err="1">
                <a:latin typeface="Kristen ITC" panose="03050502040202030202" pitchFamily="66" charset="0"/>
              </a:rPr>
              <a:t>wiggle</a:t>
            </a:r>
            <a:r>
              <a:rPr lang="en-US" sz="1400" dirty="0">
                <a:latin typeface="Kristen ITC" panose="03050502040202030202" pitchFamily="66" charset="0"/>
              </a:rPr>
              <a:t>       </a:t>
            </a:r>
            <a:r>
              <a:rPr lang="en-US" sz="1400" dirty="0" err="1">
                <a:latin typeface="Kristen ITC" panose="03050502040202030202" pitchFamily="66" charset="0"/>
              </a:rPr>
              <a:t>wiggle</a:t>
            </a:r>
            <a:r>
              <a:rPr lang="en-US" sz="1400" dirty="0">
                <a:latin typeface="Kristen ITC" panose="03050502040202030202" pitchFamily="66" charset="0"/>
              </a:rPr>
              <a:t>	</a:t>
            </a:r>
          </a:p>
          <a:p>
            <a:endParaRPr lang="en-US" dirty="0">
              <a:latin typeface="Kristen ITC" panose="03050502040202030202" pitchFamily="66" charset="0"/>
            </a:endParaRPr>
          </a:p>
          <a:p>
            <a:r>
              <a:rPr lang="en-US" dirty="0">
                <a:latin typeface="Kristen ITC" panose="03050502040202030202" pitchFamily="66" charset="0"/>
              </a:rPr>
              <a:t>    </a:t>
            </a:r>
            <a:r>
              <a:rPr lang="en-US" sz="1400" dirty="0">
                <a:latin typeface="Kristen ITC" panose="03050502040202030202" pitchFamily="66" charset="0"/>
              </a:rPr>
              <a:t>wrist	     school         wiggle</a:t>
            </a:r>
          </a:p>
          <a:p>
            <a:endParaRPr lang="en-US" dirty="0">
              <a:latin typeface="Kristen ITC" panose="03050502040202030202" pitchFamily="66" charset="0"/>
            </a:endParaRPr>
          </a:p>
        </p:txBody>
      </p:sp>
      <p:cxnSp>
        <p:nvCxnSpPr>
          <p:cNvPr id="44" name="Straight Connector 43"/>
          <p:cNvCxnSpPr/>
          <p:nvPr/>
        </p:nvCxnSpPr>
        <p:spPr>
          <a:xfrm flipV="1">
            <a:off x="6969693" y="2057378"/>
            <a:ext cx="4274455" cy="138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V="1">
            <a:off x="6969693" y="2489360"/>
            <a:ext cx="4274455" cy="138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6969693" y="2891210"/>
            <a:ext cx="4274455" cy="138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6969693" y="1697969"/>
            <a:ext cx="4274455" cy="138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>
            <a:off x="5985164" y="290945"/>
            <a:ext cx="13854" cy="613756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V="1">
            <a:off x="937129" y="3967679"/>
            <a:ext cx="4274455" cy="138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V="1">
            <a:off x="937129" y="4342921"/>
            <a:ext cx="4274455" cy="138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937129" y="4727729"/>
            <a:ext cx="4274455" cy="138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V="1">
            <a:off x="973029" y="5729659"/>
            <a:ext cx="4274455" cy="138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V="1">
            <a:off x="942126" y="5039457"/>
            <a:ext cx="4274455" cy="138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973029" y="5351185"/>
            <a:ext cx="4274455" cy="138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955639" y="6101205"/>
            <a:ext cx="4274455" cy="138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V="1">
            <a:off x="6976124" y="3259059"/>
            <a:ext cx="4274455" cy="138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V="1">
            <a:off x="6976124" y="3634301"/>
            <a:ext cx="4274455" cy="138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V="1">
            <a:off x="6976124" y="4019109"/>
            <a:ext cx="4274455" cy="138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V="1">
            <a:off x="7012024" y="5021039"/>
            <a:ext cx="4274455" cy="138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V="1">
            <a:off x="6981121" y="4330837"/>
            <a:ext cx="4274455" cy="138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V="1">
            <a:off x="7012024" y="4642565"/>
            <a:ext cx="4274455" cy="138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V="1">
            <a:off x="6994634" y="5392585"/>
            <a:ext cx="4274455" cy="138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V="1">
            <a:off x="7029414" y="5743174"/>
            <a:ext cx="4274455" cy="138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V="1">
            <a:off x="7012024" y="6114720"/>
            <a:ext cx="4274455" cy="138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329119" y="334088"/>
            <a:ext cx="48060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660066"/>
                </a:solidFill>
                <a:latin typeface="Century Gothic" panose="020B0502020202020204" pitchFamily="34" charset="0"/>
              </a:rPr>
              <a:t>What a spelling book might look like:</a:t>
            </a:r>
            <a:endParaRPr lang="en-GB" sz="2000" b="1" dirty="0">
              <a:solidFill>
                <a:srgbClr val="660066"/>
              </a:solidFill>
              <a:latin typeface="Century Gothic" panose="020B0502020202020204" pitchFamily="34" charset="0"/>
            </a:endParaRPr>
          </a:p>
        </p:txBody>
      </p:sp>
      <p:sp>
        <p:nvSpPr>
          <p:cNvPr id="67" name="Oval 66"/>
          <p:cNvSpPr/>
          <p:nvPr/>
        </p:nvSpPr>
        <p:spPr>
          <a:xfrm>
            <a:off x="6877379" y="677234"/>
            <a:ext cx="594889" cy="391089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Oval 68"/>
          <p:cNvSpPr/>
          <p:nvPr/>
        </p:nvSpPr>
        <p:spPr>
          <a:xfrm>
            <a:off x="9065431" y="677233"/>
            <a:ext cx="594889" cy="391089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Oval 69"/>
          <p:cNvSpPr/>
          <p:nvPr/>
        </p:nvSpPr>
        <p:spPr>
          <a:xfrm>
            <a:off x="9113499" y="1079191"/>
            <a:ext cx="594889" cy="391089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Rectangle 70"/>
          <p:cNvSpPr/>
          <p:nvPr/>
        </p:nvSpPr>
        <p:spPr>
          <a:xfrm>
            <a:off x="6877379" y="1697969"/>
            <a:ext cx="4081566" cy="14921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TextBox 71"/>
          <p:cNvSpPr txBox="1"/>
          <p:nvPr/>
        </p:nvSpPr>
        <p:spPr>
          <a:xfrm>
            <a:off x="200644" y="748092"/>
            <a:ext cx="9371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6600"/>
                </a:solidFill>
              </a:rPr>
              <a:t>Day 1</a:t>
            </a:r>
            <a:endParaRPr lang="en-GB" dirty="0">
              <a:solidFill>
                <a:srgbClr val="FF6600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181657" y="2757877"/>
            <a:ext cx="9371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6600"/>
                </a:solidFill>
              </a:rPr>
              <a:t>Day 2</a:t>
            </a:r>
            <a:endParaRPr lang="en-GB" dirty="0">
              <a:solidFill>
                <a:srgbClr val="FF6600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6268133" y="297376"/>
            <a:ext cx="9371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6600"/>
                </a:solidFill>
              </a:rPr>
              <a:t>Day 3</a:t>
            </a:r>
            <a:endParaRPr lang="en-GB" dirty="0">
              <a:solidFill>
                <a:srgbClr val="FF6600"/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6178703" y="3150628"/>
            <a:ext cx="9371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6600"/>
                </a:solidFill>
              </a:rPr>
              <a:t>Day 4</a:t>
            </a:r>
            <a:endParaRPr lang="en-GB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2941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9" grpId="0" animBg="1"/>
      <p:bldP spid="10" grpId="0" animBg="1"/>
      <p:bldP spid="11" grpId="0" animBg="1"/>
      <p:bldP spid="12" grpId="0" animBg="1"/>
      <p:bldP spid="17" grpId="0" animBg="1"/>
      <p:bldP spid="18" grpId="0" animBg="1"/>
      <p:bldP spid="19" grpId="0" animBg="1"/>
      <p:bldP spid="20" grpId="0" animBg="1"/>
      <p:bldP spid="24" grpId="0" animBg="1"/>
      <p:bldP spid="27" grpId="0" animBg="1"/>
      <p:bldP spid="28" grpId="0" animBg="1"/>
      <p:bldP spid="31" grpId="0" animBg="1"/>
      <p:bldP spid="32" grpId="0" animBg="1"/>
      <p:bldP spid="33" grpId="0" animBg="1"/>
      <p:bldP spid="67" grpId="0" animBg="1"/>
      <p:bldP spid="69" grpId="0" animBg="1"/>
      <p:bldP spid="70" grpId="0" animBg="1"/>
      <p:bldP spid="7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114" y="417023"/>
            <a:ext cx="11015003" cy="6127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77973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05243" y="436098"/>
            <a:ext cx="8834511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b="1" dirty="0">
                <a:solidFill>
                  <a:schemeClr val="bg1"/>
                </a:solidFill>
                <a:latin typeface="Century Gothic" panose="020B0502020202020204" pitchFamily="34" charset="0"/>
              </a:rPr>
              <a:t>Questions or Clarification</a:t>
            </a:r>
            <a:endParaRPr lang="en-GB" sz="115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7404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3641</TotalTime>
  <Words>467</Words>
  <Application>Microsoft Office PowerPoint</Application>
  <PresentationFormat>Widescreen</PresentationFormat>
  <Paragraphs>70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Century Gothic</vt:lpstr>
      <vt:lpstr>Kristen ITC</vt:lpstr>
      <vt:lpstr>Office Theme</vt:lpstr>
      <vt:lpstr>Introduction to  Year 1 Spelling  and Phonics  Home Learning Parent Workshop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2 Introduction to Bridge to Spelling and Reading progression</dc:title>
  <dc:creator>M Grover</dc:creator>
  <cp:lastModifiedBy>C MacLeod</cp:lastModifiedBy>
  <cp:revision>36</cp:revision>
  <dcterms:created xsi:type="dcterms:W3CDTF">2024-10-06T15:53:01Z</dcterms:created>
  <dcterms:modified xsi:type="dcterms:W3CDTF">2025-10-09T09:55:39Z</dcterms:modified>
</cp:coreProperties>
</file>