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6" r:id="rId1"/>
  </p:sldMasterIdLst>
  <p:notesMasterIdLst>
    <p:notesMasterId r:id="rId13"/>
  </p:notesMasterIdLst>
  <p:sldIdLst>
    <p:sldId id="256" r:id="rId2"/>
    <p:sldId id="260" r:id="rId3"/>
    <p:sldId id="257" r:id="rId4"/>
    <p:sldId id="263" r:id="rId5"/>
    <p:sldId id="258" r:id="rId6"/>
    <p:sldId id="261" r:id="rId7"/>
    <p:sldId id="262" r:id="rId8"/>
    <p:sldId id="259" r:id="rId9"/>
    <p:sldId id="264" r:id="rId10"/>
    <p:sldId id="266" r:id="rId11"/>
    <p:sldId id="265"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0066"/>
    <a:srgbClr val="FF6600"/>
    <a:srgbClr val="9900CC"/>
    <a:srgbClr val="3333CC"/>
    <a:srgbClr val="66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61" d="100"/>
          <a:sy n="61" d="100"/>
        </p:scale>
        <p:origin x="884" y="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FB3722-525C-4B98-A56A-96D5194436B5}" type="datetimeFigureOut">
              <a:rPr lang="en-GB" smtClean="0"/>
              <a:t>17/11/2025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D4239F0-9857-41FF-8DE9-FE4928052336}" type="slidenum">
              <a:rPr lang="en-GB" smtClean="0"/>
              <a:t>‹#›</a:t>
            </a:fld>
            <a:endParaRPr lang="en-GB"/>
          </a:p>
        </p:txBody>
      </p:sp>
    </p:spTree>
    <p:extLst>
      <p:ext uri="{BB962C8B-B14F-4D97-AF65-F5344CB8AC3E}">
        <p14:creationId xmlns:p14="http://schemas.microsoft.com/office/powerpoint/2010/main" val="2264700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5D4239F0-9857-41FF-8DE9-FE4928052336}" type="slidenum">
              <a:rPr lang="en-GB" smtClean="0"/>
              <a:t>1</a:t>
            </a:fld>
            <a:endParaRPr lang="en-GB"/>
          </a:p>
        </p:txBody>
      </p:sp>
    </p:spTree>
    <p:extLst>
      <p:ext uri="{BB962C8B-B14F-4D97-AF65-F5344CB8AC3E}">
        <p14:creationId xmlns:p14="http://schemas.microsoft.com/office/powerpoint/2010/main" val="6461074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We’ve come to the point in our spelling</a:t>
            </a:r>
            <a:r>
              <a:rPr lang="en-US" baseline="0" dirty="0"/>
              <a:t> journey where we move away from an overt teaching of what letter patterns or graphemes make certain sounds, to explicit teaching of spelling rules. </a:t>
            </a:r>
            <a:endParaRPr lang="en-GB" dirty="0"/>
          </a:p>
        </p:txBody>
      </p:sp>
      <p:sp>
        <p:nvSpPr>
          <p:cNvPr id="4" name="Slide Number Placeholder 3"/>
          <p:cNvSpPr>
            <a:spLocks noGrp="1"/>
          </p:cNvSpPr>
          <p:nvPr>
            <p:ph type="sldNum" sz="quarter" idx="10"/>
          </p:nvPr>
        </p:nvSpPr>
        <p:spPr/>
        <p:txBody>
          <a:bodyPr/>
          <a:lstStyle/>
          <a:p>
            <a:fld id="{5D4239F0-9857-41FF-8DE9-FE4928052336}" type="slidenum">
              <a:rPr lang="en-GB" smtClean="0"/>
              <a:t>3</a:t>
            </a:fld>
            <a:endParaRPr lang="en-GB"/>
          </a:p>
        </p:txBody>
      </p:sp>
    </p:spTree>
    <p:extLst>
      <p:ext uri="{BB962C8B-B14F-4D97-AF65-F5344CB8AC3E}">
        <p14:creationId xmlns:p14="http://schemas.microsoft.com/office/powerpoint/2010/main" val="28142797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Show</a:t>
            </a:r>
            <a:r>
              <a:rPr lang="en-US" baseline="0" dirty="0"/>
              <a:t> shared book basket, explain that children choose their own books from this curated set. We choose the genres based on future English units. For example, currently the children are choosing from traditional tales because they will shortly be writing their own traditional tale. The more exposure to the genre before writing, the more prepared they’ll be to write. </a:t>
            </a:r>
            <a:endParaRPr lang="en-GB" dirty="0"/>
          </a:p>
        </p:txBody>
      </p:sp>
      <p:sp>
        <p:nvSpPr>
          <p:cNvPr id="4" name="Slide Number Placeholder 3"/>
          <p:cNvSpPr>
            <a:spLocks noGrp="1"/>
          </p:cNvSpPr>
          <p:nvPr>
            <p:ph type="sldNum" sz="quarter" idx="10"/>
          </p:nvPr>
        </p:nvSpPr>
        <p:spPr/>
        <p:txBody>
          <a:bodyPr/>
          <a:lstStyle/>
          <a:p>
            <a:fld id="{5D4239F0-9857-41FF-8DE9-FE4928052336}" type="slidenum">
              <a:rPr lang="en-GB" smtClean="0"/>
              <a:t>8</a:t>
            </a:fld>
            <a:endParaRPr lang="en-GB"/>
          </a:p>
        </p:txBody>
      </p:sp>
    </p:spTree>
    <p:extLst>
      <p:ext uri="{BB962C8B-B14F-4D97-AF65-F5344CB8AC3E}">
        <p14:creationId xmlns:p14="http://schemas.microsoft.com/office/powerpoint/2010/main" val="26592804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dirty="0"/>
              <a:t>Your</a:t>
            </a:r>
            <a:r>
              <a:rPr lang="en-US" sz="1400" baseline="0" dirty="0"/>
              <a:t> child’s reading path will be discussed with you at parent consultations next week.</a:t>
            </a:r>
            <a:endParaRPr lang="en-GB" sz="1400" dirty="0"/>
          </a:p>
        </p:txBody>
      </p:sp>
      <p:sp>
        <p:nvSpPr>
          <p:cNvPr id="4" name="Slide Number Placeholder 3"/>
          <p:cNvSpPr>
            <a:spLocks noGrp="1"/>
          </p:cNvSpPr>
          <p:nvPr>
            <p:ph type="sldNum" sz="quarter" idx="10"/>
          </p:nvPr>
        </p:nvSpPr>
        <p:spPr/>
        <p:txBody>
          <a:bodyPr/>
          <a:lstStyle/>
          <a:p>
            <a:fld id="{5D4239F0-9857-41FF-8DE9-FE4928052336}" type="slidenum">
              <a:rPr lang="en-GB" smtClean="0"/>
              <a:t>9</a:t>
            </a:fld>
            <a:endParaRPr lang="en-GB"/>
          </a:p>
        </p:txBody>
      </p:sp>
    </p:spTree>
    <p:extLst>
      <p:ext uri="{BB962C8B-B14F-4D97-AF65-F5344CB8AC3E}">
        <p14:creationId xmlns:p14="http://schemas.microsoft.com/office/powerpoint/2010/main" val="42749530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4D551300-D45A-486F-9621-C428B252C14D}" type="datetimeFigureOut">
              <a:rPr lang="en-GB" smtClean="0"/>
              <a:t>17/11/2025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7ADDBA9-D3E6-454B-8309-7C74AD251A4D}" type="slidenum">
              <a:rPr lang="en-GB" smtClean="0"/>
              <a:t>‹#›</a:t>
            </a:fld>
            <a:endParaRPr lang="en-GB"/>
          </a:p>
        </p:txBody>
      </p:sp>
    </p:spTree>
    <p:extLst>
      <p:ext uri="{BB962C8B-B14F-4D97-AF65-F5344CB8AC3E}">
        <p14:creationId xmlns:p14="http://schemas.microsoft.com/office/powerpoint/2010/main" val="17580369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D551300-D45A-486F-9621-C428B252C14D}" type="datetimeFigureOut">
              <a:rPr lang="en-GB" smtClean="0"/>
              <a:t>17/11/2025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7ADDBA9-D3E6-454B-8309-7C74AD251A4D}" type="slidenum">
              <a:rPr lang="en-GB" smtClean="0"/>
              <a:t>‹#›</a:t>
            </a:fld>
            <a:endParaRPr lang="en-GB"/>
          </a:p>
        </p:txBody>
      </p:sp>
    </p:spTree>
    <p:extLst>
      <p:ext uri="{BB962C8B-B14F-4D97-AF65-F5344CB8AC3E}">
        <p14:creationId xmlns:p14="http://schemas.microsoft.com/office/powerpoint/2010/main" val="41403309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D551300-D45A-486F-9621-C428B252C14D}" type="datetimeFigureOut">
              <a:rPr lang="en-GB" smtClean="0"/>
              <a:t>17/11/2025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7ADDBA9-D3E6-454B-8309-7C74AD251A4D}" type="slidenum">
              <a:rPr lang="en-GB" smtClean="0"/>
              <a:t>‹#›</a:t>
            </a:fld>
            <a:endParaRPr lang="en-GB"/>
          </a:p>
        </p:txBody>
      </p:sp>
    </p:spTree>
    <p:extLst>
      <p:ext uri="{BB962C8B-B14F-4D97-AF65-F5344CB8AC3E}">
        <p14:creationId xmlns:p14="http://schemas.microsoft.com/office/powerpoint/2010/main" val="37728082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D551300-D45A-486F-9621-C428B252C14D}" type="datetimeFigureOut">
              <a:rPr lang="en-GB" smtClean="0"/>
              <a:t>17/11/2025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7ADDBA9-D3E6-454B-8309-7C74AD251A4D}" type="slidenum">
              <a:rPr lang="en-GB" smtClean="0"/>
              <a:t>‹#›</a:t>
            </a:fld>
            <a:endParaRPr lang="en-GB"/>
          </a:p>
        </p:txBody>
      </p:sp>
    </p:spTree>
    <p:extLst>
      <p:ext uri="{BB962C8B-B14F-4D97-AF65-F5344CB8AC3E}">
        <p14:creationId xmlns:p14="http://schemas.microsoft.com/office/powerpoint/2010/main" val="19998881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D551300-D45A-486F-9621-C428B252C14D}" type="datetimeFigureOut">
              <a:rPr lang="en-GB" smtClean="0"/>
              <a:t>17/11/2025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7ADDBA9-D3E6-454B-8309-7C74AD251A4D}" type="slidenum">
              <a:rPr lang="en-GB" smtClean="0"/>
              <a:t>‹#›</a:t>
            </a:fld>
            <a:endParaRPr lang="en-GB"/>
          </a:p>
        </p:txBody>
      </p:sp>
    </p:spTree>
    <p:extLst>
      <p:ext uri="{BB962C8B-B14F-4D97-AF65-F5344CB8AC3E}">
        <p14:creationId xmlns:p14="http://schemas.microsoft.com/office/powerpoint/2010/main" val="31037795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4D551300-D45A-486F-9621-C428B252C14D}" type="datetimeFigureOut">
              <a:rPr lang="en-GB" smtClean="0"/>
              <a:t>17/11/2025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7ADDBA9-D3E6-454B-8309-7C74AD251A4D}" type="slidenum">
              <a:rPr lang="en-GB" smtClean="0"/>
              <a:t>‹#›</a:t>
            </a:fld>
            <a:endParaRPr lang="en-GB"/>
          </a:p>
        </p:txBody>
      </p:sp>
    </p:spTree>
    <p:extLst>
      <p:ext uri="{BB962C8B-B14F-4D97-AF65-F5344CB8AC3E}">
        <p14:creationId xmlns:p14="http://schemas.microsoft.com/office/powerpoint/2010/main" val="16741431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4D551300-D45A-486F-9621-C428B252C14D}" type="datetimeFigureOut">
              <a:rPr lang="en-GB" smtClean="0"/>
              <a:t>17/11/2025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7ADDBA9-D3E6-454B-8309-7C74AD251A4D}" type="slidenum">
              <a:rPr lang="en-GB" smtClean="0"/>
              <a:t>‹#›</a:t>
            </a:fld>
            <a:endParaRPr lang="en-GB"/>
          </a:p>
        </p:txBody>
      </p:sp>
    </p:spTree>
    <p:extLst>
      <p:ext uri="{BB962C8B-B14F-4D97-AF65-F5344CB8AC3E}">
        <p14:creationId xmlns:p14="http://schemas.microsoft.com/office/powerpoint/2010/main" val="24940872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4D551300-D45A-486F-9621-C428B252C14D}" type="datetimeFigureOut">
              <a:rPr lang="en-GB" smtClean="0"/>
              <a:t>17/11/2025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7ADDBA9-D3E6-454B-8309-7C74AD251A4D}" type="slidenum">
              <a:rPr lang="en-GB" smtClean="0"/>
              <a:t>‹#›</a:t>
            </a:fld>
            <a:endParaRPr lang="en-GB"/>
          </a:p>
        </p:txBody>
      </p:sp>
    </p:spTree>
    <p:extLst>
      <p:ext uri="{BB962C8B-B14F-4D97-AF65-F5344CB8AC3E}">
        <p14:creationId xmlns:p14="http://schemas.microsoft.com/office/powerpoint/2010/main" val="37510413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D551300-D45A-486F-9621-C428B252C14D}" type="datetimeFigureOut">
              <a:rPr lang="en-GB" smtClean="0"/>
              <a:t>17/11/2025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7ADDBA9-D3E6-454B-8309-7C74AD251A4D}" type="slidenum">
              <a:rPr lang="en-GB" smtClean="0"/>
              <a:t>‹#›</a:t>
            </a:fld>
            <a:endParaRPr lang="en-GB"/>
          </a:p>
        </p:txBody>
      </p:sp>
    </p:spTree>
    <p:extLst>
      <p:ext uri="{BB962C8B-B14F-4D97-AF65-F5344CB8AC3E}">
        <p14:creationId xmlns:p14="http://schemas.microsoft.com/office/powerpoint/2010/main" val="28336551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D551300-D45A-486F-9621-C428B252C14D}" type="datetimeFigureOut">
              <a:rPr lang="en-GB" smtClean="0"/>
              <a:t>17/11/2025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7ADDBA9-D3E6-454B-8309-7C74AD251A4D}" type="slidenum">
              <a:rPr lang="en-GB" smtClean="0"/>
              <a:t>‹#›</a:t>
            </a:fld>
            <a:endParaRPr lang="en-GB"/>
          </a:p>
        </p:txBody>
      </p:sp>
    </p:spTree>
    <p:extLst>
      <p:ext uri="{BB962C8B-B14F-4D97-AF65-F5344CB8AC3E}">
        <p14:creationId xmlns:p14="http://schemas.microsoft.com/office/powerpoint/2010/main" val="24498065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D551300-D45A-486F-9621-C428B252C14D}" type="datetimeFigureOut">
              <a:rPr lang="en-GB" smtClean="0"/>
              <a:t>17/11/2025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7ADDBA9-D3E6-454B-8309-7C74AD251A4D}" type="slidenum">
              <a:rPr lang="en-GB" smtClean="0"/>
              <a:t>‹#›</a:t>
            </a:fld>
            <a:endParaRPr lang="en-GB"/>
          </a:p>
        </p:txBody>
      </p:sp>
    </p:spTree>
    <p:extLst>
      <p:ext uri="{BB962C8B-B14F-4D97-AF65-F5344CB8AC3E}">
        <p14:creationId xmlns:p14="http://schemas.microsoft.com/office/powerpoint/2010/main" val="27089597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551300-D45A-486F-9621-C428B252C14D}" type="datetimeFigureOut">
              <a:rPr lang="en-GB" smtClean="0"/>
              <a:t>17/11/2025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ADDBA9-D3E6-454B-8309-7C74AD251A4D}" type="slidenum">
              <a:rPr lang="en-GB" smtClean="0"/>
              <a:t>‹#›</a:t>
            </a:fld>
            <a:endParaRPr lang="en-GB"/>
          </a:p>
        </p:txBody>
      </p:sp>
    </p:spTree>
    <p:extLst>
      <p:ext uri="{BB962C8B-B14F-4D97-AF65-F5344CB8AC3E}">
        <p14:creationId xmlns:p14="http://schemas.microsoft.com/office/powerpoint/2010/main" val="3302991118"/>
      </p:ext>
    </p:extLst>
  </p:cSld>
  <p:clrMap bg1="lt1" tx1="dk1" bg2="lt2" tx2="dk2" accent1="accent1" accent2="accent2" accent3="accent3" accent4="accent4" accent5="accent5" accent6="accent6" hlink="hlink" folHlink="folHlink"/>
  <p:sldLayoutIdLst>
    <p:sldLayoutId id="2147483787" r:id="rId1"/>
    <p:sldLayoutId id="2147483788" r:id="rId2"/>
    <p:sldLayoutId id="2147483789" r:id="rId3"/>
    <p:sldLayoutId id="2147483790" r:id="rId4"/>
    <p:sldLayoutId id="2147483791" r:id="rId5"/>
    <p:sldLayoutId id="2147483792" r:id="rId6"/>
    <p:sldLayoutId id="2147483793" r:id="rId7"/>
    <p:sldLayoutId id="2147483794" r:id="rId8"/>
    <p:sldLayoutId id="2147483795" r:id="rId9"/>
    <p:sldLayoutId id="2147483796" r:id="rId10"/>
    <p:sldLayoutId id="214748379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6600"/>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651224" y="2248990"/>
            <a:ext cx="9052894" cy="3044688"/>
          </a:xfrm>
        </p:spPr>
        <p:txBody>
          <a:bodyPr>
            <a:normAutofit fontScale="90000"/>
          </a:bodyPr>
          <a:lstStyle/>
          <a:p>
            <a:pPr algn="ctr">
              <a:lnSpc>
                <a:spcPct val="100000"/>
              </a:lnSpc>
              <a:spcBef>
                <a:spcPts val="600"/>
              </a:spcBef>
            </a:pPr>
            <a:r>
              <a:rPr lang="en-US" b="1" dirty="0">
                <a:solidFill>
                  <a:schemeClr val="bg1"/>
                </a:solidFill>
                <a:latin typeface="Century Gothic" panose="020B0502020202020204" pitchFamily="34" charset="0"/>
              </a:rPr>
              <a:t>Introduction to </a:t>
            </a:r>
            <a:br>
              <a:rPr lang="en-US" b="1" dirty="0">
                <a:solidFill>
                  <a:schemeClr val="bg1"/>
                </a:solidFill>
                <a:latin typeface="Century Gothic" panose="020B0502020202020204" pitchFamily="34" charset="0"/>
              </a:rPr>
            </a:br>
            <a:r>
              <a:rPr lang="en-US" b="1" dirty="0">
                <a:solidFill>
                  <a:schemeClr val="bg1"/>
                </a:solidFill>
                <a:latin typeface="Century Gothic" panose="020B0502020202020204" pitchFamily="34" charset="0"/>
              </a:rPr>
              <a:t>Year 2 Spelling </a:t>
            </a:r>
            <a:br>
              <a:rPr lang="en-US" b="1" dirty="0">
                <a:solidFill>
                  <a:schemeClr val="bg1"/>
                </a:solidFill>
                <a:latin typeface="Century Gothic" panose="020B0502020202020204" pitchFamily="34" charset="0"/>
              </a:rPr>
            </a:br>
            <a:r>
              <a:rPr lang="en-US" b="1" dirty="0">
                <a:solidFill>
                  <a:schemeClr val="bg1"/>
                </a:solidFill>
                <a:latin typeface="Century Gothic" panose="020B0502020202020204" pitchFamily="34" charset="0"/>
              </a:rPr>
              <a:t>and </a:t>
            </a:r>
            <a:br>
              <a:rPr lang="en-US" b="1" dirty="0">
                <a:solidFill>
                  <a:schemeClr val="bg1"/>
                </a:solidFill>
                <a:latin typeface="Century Gothic" panose="020B0502020202020204" pitchFamily="34" charset="0"/>
              </a:rPr>
            </a:br>
            <a:r>
              <a:rPr lang="en-US" b="1" dirty="0">
                <a:solidFill>
                  <a:schemeClr val="bg1"/>
                </a:solidFill>
                <a:latin typeface="Century Gothic" panose="020B0502020202020204" pitchFamily="34" charset="0"/>
              </a:rPr>
              <a:t>Grow the code </a:t>
            </a:r>
            <a:br>
              <a:rPr lang="en-US" b="1" dirty="0">
                <a:solidFill>
                  <a:schemeClr val="bg1"/>
                </a:solidFill>
                <a:latin typeface="Century Gothic" panose="020B0502020202020204" pitchFamily="34" charset="0"/>
              </a:rPr>
            </a:br>
            <a:r>
              <a:rPr lang="en-US" b="1" dirty="0">
                <a:solidFill>
                  <a:schemeClr val="bg1"/>
                </a:solidFill>
                <a:latin typeface="Century Gothic" panose="020B0502020202020204" pitchFamily="34" charset="0"/>
              </a:rPr>
              <a:t>Phonic Progression </a:t>
            </a:r>
            <a:br>
              <a:rPr lang="en-US" b="1" dirty="0">
                <a:solidFill>
                  <a:schemeClr val="bg1"/>
                </a:solidFill>
                <a:latin typeface="Century Gothic" panose="020B0502020202020204" pitchFamily="34" charset="0"/>
              </a:rPr>
            </a:br>
            <a:r>
              <a:rPr lang="en-US" b="1" dirty="0">
                <a:solidFill>
                  <a:schemeClr val="bg1"/>
                </a:solidFill>
                <a:latin typeface="Century Gothic" panose="020B0502020202020204" pitchFamily="34" charset="0"/>
              </a:rPr>
              <a:t>Parent Workshop</a:t>
            </a:r>
            <a:endParaRPr lang="en-GB" b="1" dirty="0">
              <a:solidFill>
                <a:schemeClr val="bg1"/>
              </a:solidFill>
              <a:latin typeface="Century Gothic" panose="020B0502020202020204" pitchFamily="34" charset="0"/>
            </a:endParaRPr>
          </a:p>
        </p:txBody>
      </p:sp>
      <p:sp>
        <p:nvSpPr>
          <p:cNvPr id="3" name="Subtitle 2"/>
          <p:cNvSpPr>
            <a:spLocks noGrp="1"/>
          </p:cNvSpPr>
          <p:nvPr>
            <p:ph type="subTitle" idx="1"/>
          </p:nvPr>
        </p:nvSpPr>
        <p:spPr>
          <a:xfrm>
            <a:off x="152400" y="5293678"/>
            <a:ext cx="11847342" cy="1655762"/>
          </a:xfrm>
        </p:spPr>
        <p:txBody>
          <a:bodyPr/>
          <a:lstStyle/>
          <a:p>
            <a:r>
              <a:rPr lang="en-US"/>
              <a:t>23</a:t>
            </a:r>
            <a:r>
              <a:rPr lang="en-US" baseline="30000"/>
              <a:t>rd</a:t>
            </a:r>
            <a:r>
              <a:rPr lang="en-US"/>
              <a:t> October  2025</a:t>
            </a:r>
            <a:endParaRPr lang="en-GB" dirty="0"/>
          </a:p>
        </p:txBody>
      </p:sp>
    </p:spTree>
    <p:extLst>
      <p:ext uri="{BB962C8B-B14F-4D97-AF65-F5344CB8AC3E}">
        <p14:creationId xmlns:p14="http://schemas.microsoft.com/office/powerpoint/2010/main" val="15159755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5">
            <a:lumMod val="75000"/>
          </a:schemeClr>
        </a:solidFill>
        <a:effectLst/>
      </p:bgPr>
    </p:bg>
    <p:spTree>
      <p:nvGrpSpPr>
        <p:cNvPr id="1" name=""/>
        <p:cNvGrpSpPr/>
        <p:nvPr/>
      </p:nvGrpSpPr>
      <p:grpSpPr>
        <a:xfrm>
          <a:off x="0" y="0"/>
          <a:ext cx="0" cy="0"/>
          <a:chOff x="0" y="0"/>
          <a:chExt cx="0" cy="0"/>
        </a:xfrm>
      </p:grpSpPr>
      <p:sp>
        <p:nvSpPr>
          <p:cNvPr id="2" name="TextBox 1"/>
          <p:cNvSpPr txBox="1"/>
          <p:nvPr/>
        </p:nvSpPr>
        <p:spPr>
          <a:xfrm>
            <a:off x="720436" y="637309"/>
            <a:ext cx="5306291" cy="707886"/>
          </a:xfrm>
          <a:prstGeom prst="rect">
            <a:avLst/>
          </a:prstGeom>
          <a:noFill/>
        </p:spPr>
        <p:txBody>
          <a:bodyPr wrap="square" rtlCol="0">
            <a:spAutoFit/>
          </a:bodyPr>
          <a:lstStyle/>
          <a:p>
            <a:r>
              <a:rPr lang="en-US" sz="4000" b="1" dirty="0">
                <a:solidFill>
                  <a:schemeClr val="bg1"/>
                </a:solidFill>
                <a:latin typeface="Century Gothic" panose="020B0502020202020204" pitchFamily="34" charset="0"/>
              </a:rPr>
              <a:t>Path B continued</a:t>
            </a:r>
            <a:endParaRPr lang="en-GB" sz="4000" b="1" dirty="0">
              <a:solidFill>
                <a:schemeClr val="bg1"/>
              </a:solidFill>
              <a:latin typeface="Century Gothic" panose="020B0502020202020204" pitchFamily="34" charset="0"/>
            </a:endParaRPr>
          </a:p>
        </p:txBody>
      </p:sp>
      <p:sp>
        <p:nvSpPr>
          <p:cNvPr id="4" name="TextBox 3"/>
          <p:cNvSpPr txBox="1"/>
          <p:nvPr/>
        </p:nvSpPr>
        <p:spPr>
          <a:xfrm>
            <a:off x="720436" y="1688123"/>
            <a:ext cx="10674395" cy="4524315"/>
          </a:xfrm>
          <a:prstGeom prst="rect">
            <a:avLst/>
          </a:prstGeom>
          <a:noFill/>
        </p:spPr>
        <p:txBody>
          <a:bodyPr wrap="square" rtlCol="0">
            <a:spAutoFit/>
          </a:bodyPr>
          <a:lstStyle/>
          <a:p>
            <a:pPr marL="342900" indent="-342900">
              <a:buFont typeface="Arial" panose="020B0604020202020204" pitchFamily="34" charset="0"/>
              <a:buChar char="•"/>
            </a:pPr>
            <a:r>
              <a:rPr lang="en-US" sz="2400" dirty="0">
                <a:solidFill>
                  <a:schemeClr val="bg1"/>
                </a:solidFill>
                <a:latin typeface="Century Gothic" panose="020B0502020202020204" pitchFamily="34" charset="0"/>
              </a:rPr>
              <a:t>Children will move from LW Reading Practice sessions to 3 Guided Reading sessions.</a:t>
            </a:r>
          </a:p>
          <a:p>
            <a:pPr marL="342900" indent="-342900">
              <a:buFont typeface="Arial" panose="020B0604020202020204" pitchFamily="34" charset="0"/>
              <a:buChar char="•"/>
            </a:pPr>
            <a:endParaRPr lang="en-US" sz="2400" dirty="0">
              <a:solidFill>
                <a:schemeClr val="bg1"/>
              </a:solidFill>
              <a:latin typeface="Century Gothic" panose="020B0502020202020204" pitchFamily="34" charset="0"/>
            </a:endParaRPr>
          </a:p>
          <a:p>
            <a:pPr marL="342900" indent="-342900">
              <a:buFont typeface="Arial" panose="020B0604020202020204" pitchFamily="34" charset="0"/>
              <a:buChar char="•"/>
            </a:pPr>
            <a:r>
              <a:rPr lang="en-US" sz="2400" dirty="0">
                <a:solidFill>
                  <a:schemeClr val="bg1"/>
                </a:solidFill>
                <a:latin typeface="Century Gothic" panose="020B0502020202020204" pitchFamily="34" charset="0"/>
              </a:rPr>
              <a:t>These sessions will take place three times a week and focus on comprehension; particularly: </a:t>
            </a:r>
          </a:p>
          <a:p>
            <a:r>
              <a:rPr lang="en-US" sz="2400" dirty="0">
                <a:solidFill>
                  <a:schemeClr val="bg1"/>
                </a:solidFill>
                <a:latin typeface="Century Gothic" panose="020B0502020202020204" pitchFamily="34" charset="0"/>
              </a:rPr>
              <a:t>		*vocabulary</a:t>
            </a:r>
          </a:p>
          <a:p>
            <a:r>
              <a:rPr lang="en-US" sz="2400" dirty="0">
                <a:solidFill>
                  <a:schemeClr val="bg1"/>
                </a:solidFill>
                <a:latin typeface="Century Gothic" panose="020B0502020202020204" pitchFamily="34" charset="0"/>
              </a:rPr>
              <a:t>		*retrieval</a:t>
            </a:r>
          </a:p>
          <a:p>
            <a:r>
              <a:rPr lang="en-US" sz="2400" dirty="0">
                <a:solidFill>
                  <a:schemeClr val="bg1"/>
                </a:solidFill>
                <a:latin typeface="Century Gothic" panose="020B0502020202020204" pitchFamily="34" charset="0"/>
              </a:rPr>
              <a:t>		*sequencing </a:t>
            </a:r>
          </a:p>
          <a:p>
            <a:r>
              <a:rPr lang="en-US" sz="2400" dirty="0">
                <a:solidFill>
                  <a:schemeClr val="bg1"/>
                </a:solidFill>
                <a:latin typeface="Century Gothic" panose="020B0502020202020204" pitchFamily="34" charset="0"/>
              </a:rPr>
              <a:t>		*inference</a:t>
            </a:r>
          </a:p>
          <a:p>
            <a:endParaRPr lang="en-US" sz="2400" dirty="0">
              <a:solidFill>
                <a:schemeClr val="bg1"/>
              </a:solidFill>
              <a:latin typeface="Century Gothic" panose="020B0502020202020204" pitchFamily="34" charset="0"/>
            </a:endParaRPr>
          </a:p>
          <a:p>
            <a:pPr marL="342900" indent="-342900">
              <a:buFont typeface="Arial" panose="020B0604020202020204" pitchFamily="34" charset="0"/>
              <a:buChar char="•"/>
            </a:pPr>
            <a:r>
              <a:rPr lang="en-US" sz="2400" dirty="0">
                <a:solidFill>
                  <a:schemeClr val="bg1"/>
                </a:solidFill>
                <a:latin typeface="Century Gothic" panose="020B0502020202020204" pitchFamily="34" charset="0"/>
              </a:rPr>
              <a:t>Guided Reading texts will not come home, all work around the text will be done at school.</a:t>
            </a:r>
            <a:endParaRPr lang="en-GB" sz="2400" dirty="0">
              <a:solidFill>
                <a:schemeClr val="bg1"/>
              </a:solidFill>
              <a:latin typeface="Century Gothic" panose="020B0502020202020204" pitchFamily="34" charset="0"/>
            </a:endParaRPr>
          </a:p>
        </p:txBody>
      </p:sp>
    </p:spTree>
    <p:extLst>
      <p:ext uri="{BB962C8B-B14F-4D97-AF65-F5344CB8AC3E}">
        <p14:creationId xmlns:p14="http://schemas.microsoft.com/office/powerpoint/2010/main" val="13876673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660066"/>
        </a:solidFill>
        <a:effectLst/>
      </p:bgPr>
    </p:bg>
    <p:spTree>
      <p:nvGrpSpPr>
        <p:cNvPr id="1" name=""/>
        <p:cNvGrpSpPr/>
        <p:nvPr/>
      </p:nvGrpSpPr>
      <p:grpSpPr>
        <a:xfrm>
          <a:off x="0" y="0"/>
          <a:ext cx="0" cy="0"/>
          <a:chOff x="0" y="0"/>
          <a:chExt cx="0" cy="0"/>
        </a:xfrm>
      </p:grpSpPr>
      <p:sp>
        <p:nvSpPr>
          <p:cNvPr id="2" name="TextBox 1"/>
          <p:cNvSpPr txBox="1"/>
          <p:nvPr/>
        </p:nvSpPr>
        <p:spPr>
          <a:xfrm>
            <a:off x="1505243" y="436098"/>
            <a:ext cx="8834511" cy="5401479"/>
          </a:xfrm>
          <a:prstGeom prst="rect">
            <a:avLst/>
          </a:prstGeom>
          <a:noFill/>
        </p:spPr>
        <p:txBody>
          <a:bodyPr wrap="square" rtlCol="0">
            <a:spAutoFit/>
          </a:bodyPr>
          <a:lstStyle/>
          <a:p>
            <a:pPr algn="ctr"/>
            <a:r>
              <a:rPr lang="en-US" sz="11500" b="1" dirty="0">
                <a:solidFill>
                  <a:schemeClr val="bg1"/>
                </a:solidFill>
                <a:latin typeface="Century Gothic" panose="020B0502020202020204" pitchFamily="34" charset="0"/>
              </a:rPr>
              <a:t>Questions or Clarification</a:t>
            </a:r>
            <a:endParaRPr lang="en-GB" sz="11500" b="1" dirty="0">
              <a:solidFill>
                <a:schemeClr val="bg1"/>
              </a:solidFill>
              <a:latin typeface="Century Gothic" panose="020B0502020202020204" pitchFamily="34" charset="0"/>
            </a:endParaRPr>
          </a:p>
        </p:txBody>
      </p:sp>
    </p:spTree>
    <p:extLst>
      <p:ext uri="{BB962C8B-B14F-4D97-AF65-F5344CB8AC3E}">
        <p14:creationId xmlns:p14="http://schemas.microsoft.com/office/powerpoint/2010/main" val="34174042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4573" y="276958"/>
            <a:ext cx="7948246" cy="707886"/>
          </a:xfrm>
          <a:prstGeom prst="rect">
            <a:avLst/>
          </a:prstGeom>
          <a:noFill/>
        </p:spPr>
        <p:txBody>
          <a:bodyPr wrap="square" rtlCol="0">
            <a:spAutoFit/>
          </a:bodyPr>
          <a:lstStyle/>
          <a:p>
            <a:r>
              <a:rPr lang="en-US" sz="4000" b="1" dirty="0">
                <a:solidFill>
                  <a:srgbClr val="FF6600"/>
                </a:solidFill>
                <a:latin typeface="Century Gothic" panose="020B0502020202020204" pitchFamily="34" charset="0"/>
              </a:rPr>
              <a:t>Terminology</a:t>
            </a:r>
          </a:p>
        </p:txBody>
      </p:sp>
      <p:sp>
        <p:nvSpPr>
          <p:cNvPr id="3" name="TextBox 2"/>
          <p:cNvSpPr txBox="1"/>
          <p:nvPr/>
        </p:nvSpPr>
        <p:spPr>
          <a:xfrm>
            <a:off x="534573" y="1331538"/>
            <a:ext cx="5289453" cy="4832092"/>
          </a:xfrm>
          <a:prstGeom prst="rect">
            <a:avLst/>
          </a:prstGeom>
          <a:noFill/>
        </p:spPr>
        <p:txBody>
          <a:bodyPr wrap="square" rtlCol="0">
            <a:spAutoFit/>
          </a:bodyPr>
          <a:lstStyle/>
          <a:p>
            <a:r>
              <a:rPr lang="en-US" b="1" dirty="0">
                <a:latin typeface="Century Gothic" panose="020B0502020202020204" pitchFamily="34" charset="0"/>
              </a:rPr>
              <a:t>Phoneme</a:t>
            </a:r>
            <a:r>
              <a:rPr lang="en-US" dirty="0">
                <a:latin typeface="Century Gothic" panose="020B0502020202020204" pitchFamily="34" charset="0"/>
              </a:rPr>
              <a:t> – a sound in a word </a:t>
            </a:r>
          </a:p>
          <a:p>
            <a:r>
              <a:rPr lang="en-US" dirty="0">
                <a:latin typeface="Century Gothic" panose="020B0502020202020204" pitchFamily="34" charset="0"/>
              </a:rPr>
              <a:t>Ex: /</a:t>
            </a:r>
            <a:r>
              <a:rPr lang="en-US" dirty="0" err="1">
                <a:latin typeface="Century Gothic" panose="020B0502020202020204" pitchFamily="34" charset="0"/>
              </a:rPr>
              <a:t>ee</a:t>
            </a:r>
            <a:r>
              <a:rPr lang="en-US" dirty="0">
                <a:latin typeface="Century Gothic" panose="020B0502020202020204" pitchFamily="34" charset="0"/>
              </a:rPr>
              <a:t>/ /ay/</a:t>
            </a:r>
          </a:p>
          <a:p>
            <a:endParaRPr lang="en-US" dirty="0">
              <a:latin typeface="Century Gothic" panose="020B0502020202020204" pitchFamily="34" charset="0"/>
            </a:endParaRPr>
          </a:p>
          <a:p>
            <a:r>
              <a:rPr lang="en-US" b="1" dirty="0">
                <a:latin typeface="Century Gothic" panose="020B0502020202020204" pitchFamily="34" charset="0"/>
              </a:rPr>
              <a:t>Grapheme</a:t>
            </a:r>
            <a:r>
              <a:rPr lang="en-US" dirty="0">
                <a:latin typeface="Century Gothic" panose="020B0502020202020204" pitchFamily="34" charset="0"/>
              </a:rPr>
              <a:t>- letter or letters that represent a sound</a:t>
            </a:r>
          </a:p>
          <a:p>
            <a:r>
              <a:rPr lang="en-US" dirty="0">
                <a:latin typeface="Century Gothic" panose="020B0502020202020204" pitchFamily="34" charset="0"/>
              </a:rPr>
              <a:t>Ex: </a:t>
            </a:r>
            <a:r>
              <a:rPr lang="en-US" dirty="0" err="1">
                <a:latin typeface="Century Gothic" panose="020B0502020202020204" pitchFamily="34" charset="0"/>
              </a:rPr>
              <a:t>ai</a:t>
            </a:r>
            <a:r>
              <a:rPr lang="en-US" dirty="0">
                <a:latin typeface="Century Gothic" panose="020B0502020202020204" pitchFamily="34" charset="0"/>
              </a:rPr>
              <a:t>, </a:t>
            </a:r>
            <a:r>
              <a:rPr lang="en-US" dirty="0" err="1">
                <a:latin typeface="Century Gothic" panose="020B0502020202020204" pitchFamily="34" charset="0"/>
              </a:rPr>
              <a:t>ch</a:t>
            </a:r>
            <a:r>
              <a:rPr lang="en-US" dirty="0">
                <a:latin typeface="Century Gothic" panose="020B0502020202020204" pitchFamily="34" charset="0"/>
              </a:rPr>
              <a:t>, or, </a:t>
            </a:r>
            <a:r>
              <a:rPr lang="en-US" dirty="0" err="1">
                <a:latin typeface="Century Gothic" panose="020B0502020202020204" pitchFamily="34" charset="0"/>
              </a:rPr>
              <a:t>igh</a:t>
            </a:r>
            <a:r>
              <a:rPr lang="en-US" dirty="0">
                <a:latin typeface="Century Gothic" panose="020B0502020202020204" pitchFamily="34" charset="0"/>
              </a:rPr>
              <a:t>, </a:t>
            </a:r>
            <a:r>
              <a:rPr lang="en-US" dirty="0" err="1">
                <a:latin typeface="Century Gothic" panose="020B0502020202020204" pitchFamily="34" charset="0"/>
              </a:rPr>
              <a:t>ough</a:t>
            </a:r>
            <a:endParaRPr lang="en-US" dirty="0">
              <a:latin typeface="Century Gothic" panose="020B0502020202020204" pitchFamily="34" charset="0"/>
            </a:endParaRPr>
          </a:p>
          <a:p>
            <a:endParaRPr lang="en-US" dirty="0">
              <a:latin typeface="Century Gothic" panose="020B0502020202020204" pitchFamily="34" charset="0"/>
            </a:endParaRPr>
          </a:p>
          <a:p>
            <a:r>
              <a:rPr lang="en-US" b="1" dirty="0">
                <a:latin typeface="Century Gothic" panose="020B0502020202020204" pitchFamily="34" charset="0"/>
              </a:rPr>
              <a:t>Digraph</a:t>
            </a:r>
            <a:r>
              <a:rPr lang="en-US" dirty="0">
                <a:latin typeface="Century Gothic" panose="020B0502020202020204" pitchFamily="34" charset="0"/>
              </a:rPr>
              <a:t>- two letters that represent one sound</a:t>
            </a:r>
          </a:p>
          <a:p>
            <a:r>
              <a:rPr lang="en-US" dirty="0">
                <a:latin typeface="Century Gothic" panose="020B0502020202020204" pitchFamily="34" charset="0"/>
              </a:rPr>
              <a:t>Ex: </a:t>
            </a:r>
            <a:r>
              <a:rPr lang="en-US" dirty="0" err="1">
                <a:latin typeface="Century Gothic" panose="020B0502020202020204" pitchFamily="34" charset="0"/>
              </a:rPr>
              <a:t>ee</a:t>
            </a:r>
            <a:r>
              <a:rPr lang="en-US" dirty="0">
                <a:latin typeface="Century Gothic" panose="020B0502020202020204" pitchFamily="34" charset="0"/>
              </a:rPr>
              <a:t>, le, ay</a:t>
            </a:r>
          </a:p>
          <a:p>
            <a:endParaRPr lang="en-US" dirty="0">
              <a:latin typeface="Century Gothic" panose="020B0502020202020204" pitchFamily="34" charset="0"/>
            </a:endParaRPr>
          </a:p>
          <a:p>
            <a:r>
              <a:rPr lang="en-US" b="1" dirty="0" err="1">
                <a:latin typeface="Century Gothic" panose="020B0502020202020204" pitchFamily="34" charset="0"/>
              </a:rPr>
              <a:t>Trigraph</a:t>
            </a:r>
            <a:r>
              <a:rPr lang="en-US" dirty="0">
                <a:latin typeface="Century Gothic" panose="020B0502020202020204" pitchFamily="34" charset="0"/>
              </a:rPr>
              <a:t>- three letters that represent one sound</a:t>
            </a:r>
          </a:p>
          <a:p>
            <a:r>
              <a:rPr lang="en-US" dirty="0">
                <a:latin typeface="Century Gothic" panose="020B0502020202020204" pitchFamily="34" charset="0"/>
              </a:rPr>
              <a:t>Ex: </a:t>
            </a:r>
            <a:r>
              <a:rPr lang="en-US" dirty="0" err="1">
                <a:latin typeface="Century Gothic" panose="020B0502020202020204" pitchFamily="34" charset="0"/>
              </a:rPr>
              <a:t>igh</a:t>
            </a:r>
            <a:r>
              <a:rPr lang="en-US" dirty="0">
                <a:latin typeface="Century Gothic" panose="020B0502020202020204" pitchFamily="34" charset="0"/>
              </a:rPr>
              <a:t>, ear, air</a:t>
            </a:r>
          </a:p>
          <a:p>
            <a:endParaRPr lang="en-US" dirty="0">
              <a:latin typeface="Century Gothic" panose="020B0502020202020204" pitchFamily="34" charset="0"/>
            </a:endParaRPr>
          </a:p>
          <a:p>
            <a:r>
              <a:rPr lang="en-US" b="1" dirty="0" err="1">
                <a:latin typeface="Century Gothic" panose="020B0502020202020204" pitchFamily="34" charset="0"/>
              </a:rPr>
              <a:t>Quadgraph</a:t>
            </a:r>
            <a:r>
              <a:rPr lang="en-US" dirty="0">
                <a:latin typeface="Century Gothic" panose="020B0502020202020204" pitchFamily="34" charset="0"/>
              </a:rPr>
              <a:t>- four letters that represent one sound</a:t>
            </a:r>
          </a:p>
          <a:p>
            <a:r>
              <a:rPr lang="en-US" dirty="0">
                <a:latin typeface="Century Gothic" panose="020B0502020202020204" pitchFamily="34" charset="0"/>
              </a:rPr>
              <a:t>Ex: </a:t>
            </a:r>
            <a:r>
              <a:rPr lang="en-US" dirty="0" err="1">
                <a:latin typeface="Century Gothic" panose="020B0502020202020204" pitchFamily="34" charset="0"/>
              </a:rPr>
              <a:t>ough</a:t>
            </a:r>
            <a:r>
              <a:rPr lang="en-US" dirty="0">
                <a:latin typeface="Century Gothic" panose="020B0502020202020204" pitchFamily="34" charset="0"/>
              </a:rPr>
              <a:t>, </a:t>
            </a:r>
            <a:r>
              <a:rPr lang="en-US" dirty="0" err="1">
                <a:latin typeface="Century Gothic" panose="020B0502020202020204" pitchFamily="34" charset="0"/>
              </a:rPr>
              <a:t>aigh</a:t>
            </a:r>
            <a:r>
              <a:rPr lang="en-US" dirty="0">
                <a:latin typeface="Century Gothic" panose="020B0502020202020204" pitchFamily="34" charset="0"/>
              </a:rPr>
              <a:t>, </a:t>
            </a:r>
            <a:r>
              <a:rPr lang="en-US" dirty="0" err="1">
                <a:latin typeface="Century Gothic" panose="020B0502020202020204" pitchFamily="34" charset="0"/>
              </a:rPr>
              <a:t>eigh</a:t>
            </a:r>
            <a:endParaRPr lang="en-US" dirty="0">
              <a:latin typeface="Century Gothic" panose="020B0502020202020204" pitchFamily="34" charset="0"/>
            </a:endParaRPr>
          </a:p>
        </p:txBody>
      </p:sp>
      <p:sp>
        <p:nvSpPr>
          <p:cNvPr id="4" name="TextBox 3"/>
          <p:cNvSpPr txBox="1"/>
          <p:nvPr/>
        </p:nvSpPr>
        <p:spPr>
          <a:xfrm>
            <a:off x="6384389" y="792929"/>
            <a:ext cx="5289453" cy="5909310"/>
          </a:xfrm>
          <a:prstGeom prst="rect">
            <a:avLst/>
          </a:prstGeom>
          <a:noFill/>
        </p:spPr>
        <p:txBody>
          <a:bodyPr wrap="square" rtlCol="0">
            <a:spAutoFit/>
          </a:bodyPr>
          <a:lstStyle/>
          <a:p>
            <a:r>
              <a:rPr lang="en-US" b="1" dirty="0">
                <a:latin typeface="Century Gothic" panose="020B0502020202020204" pitchFamily="34" charset="0"/>
              </a:rPr>
              <a:t>Blend</a:t>
            </a:r>
            <a:r>
              <a:rPr lang="en-US" dirty="0">
                <a:latin typeface="Century Gothic" panose="020B0502020202020204" pitchFamily="34" charset="0"/>
              </a:rPr>
              <a:t>- combine broken up sounds to make a word</a:t>
            </a:r>
          </a:p>
          <a:p>
            <a:r>
              <a:rPr lang="en-US" dirty="0">
                <a:latin typeface="Century Gothic" panose="020B0502020202020204" pitchFamily="34" charset="0"/>
              </a:rPr>
              <a:t>Ex: </a:t>
            </a:r>
            <a:r>
              <a:rPr lang="en-US" dirty="0" err="1">
                <a:latin typeface="Century Gothic" panose="020B0502020202020204" pitchFamily="34" charset="0"/>
              </a:rPr>
              <a:t>sh</a:t>
            </a:r>
            <a:r>
              <a:rPr lang="en-US" dirty="0">
                <a:latin typeface="Century Gothic" panose="020B0502020202020204" pitchFamily="34" charset="0"/>
              </a:rPr>
              <a:t>-or-t </a:t>
            </a:r>
            <a:r>
              <a:rPr lang="en-US" dirty="0">
                <a:latin typeface="Century Gothic" panose="020B0502020202020204" pitchFamily="34" charset="0"/>
                <a:sym typeface="Wingdings" panose="05000000000000000000" pitchFamily="2" charset="2"/>
              </a:rPr>
              <a:t> short</a:t>
            </a:r>
            <a:endParaRPr lang="en-GB" dirty="0">
              <a:latin typeface="Century Gothic" panose="020B0502020202020204" pitchFamily="34" charset="0"/>
            </a:endParaRPr>
          </a:p>
          <a:p>
            <a:endParaRPr lang="en-US" dirty="0">
              <a:latin typeface="Century Gothic" panose="020B0502020202020204" pitchFamily="34" charset="0"/>
            </a:endParaRPr>
          </a:p>
          <a:p>
            <a:r>
              <a:rPr lang="en-US" b="1" dirty="0">
                <a:latin typeface="Century Gothic" panose="020B0502020202020204" pitchFamily="34" charset="0"/>
              </a:rPr>
              <a:t>Segment</a:t>
            </a:r>
            <a:r>
              <a:rPr lang="en-US" dirty="0">
                <a:latin typeface="Century Gothic" panose="020B0502020202020204" pitchFamily="34" charset="0"/>
              </a:rPr>
              <a:t>- separating a word into its individual sounds</a:t>
            </a:r>
          </a:p>
          <a:p>
            <a:r>
              <a:rPr lang="en-US" dirty="0">
                <a:latin typeface="Century Gothic" panose="020B0502020202020204" pitchFamily="34" charset="0"/>
              </a:rPr>
              <a:t>Ex: short </a:t>
            </a:r>
            <a:r>
              <a:rPr lang="en-US" dirty="0">
                <a:latin typeface="Century Gothic" panose="020B0502020202020204" pitchFamily="34" charset="0"/>
                <a:sym typeface="Wingdings" panose="05000000000000000000" pitchFamily="2" charset="2"/>
              </a:rPr>
              <a:t> </a:t>
            </a:r>
            <a:r>
              <a:rPr lang="en-US" dirty="0" err="1">
                <a:latin typeface="Century Gothic" panose="020B0502020202020204" pitchFamily="34" charset="0"/>
                <a:sym typeface="Wingdings" panose="05000000000000000000" pitchFamily="2" charset="2"/>
              </a:rPr>
              <a:t>sh</a:t>
            </a:r>
            <a:r>
              <a:rPr lang="en-US" dirty="0">
                <a:latin typeface="Century Gothic" panose="020B0502020202020204" pitchFamily="34" charset="0"/>
                <a:sym typeface="Wingdings" panose="05000000000000000000" pitchFamily="2" charset="2"/>
              </a:rPr>
              <a:t>-or-t</a:t>
            </a:r>
            <a:endParaRPr lang="en-US" dirty="0">
              <a:latin typeface="Century Gothic" panose="020B0502020202020204" pitchFamily="34" charset="0"/>
            </a:endParaRPr>
          </a:p>
          <a:p>
            <a:endParaRPr lang="en-US" dirty="0">
              <a:latin typeface="Century Gothic" panose="020B0502020202020204" pitchFamily="34" charset="0"/>
            </a:endParaRPr>
          </a:p>
          <a:p>
            <a:r>
              <a:rPr lang="en-US" b="1" dirty="0">
                <a:latin typeface="Century Gothic" panose="020B0502020202020204" pitchFamily="34" charset="0"/>
              </a:rPr>
              <a:t>Adjacent Consonants- </a:t>
            </a:r>
            <a:r>
              <a:rPr lang="en-US" dirty="0">
                <a:latin typeface="Century Gothic" panose="020B0502020202020204" pitchFamily="34" charset="0"/>
              </a:rPr>
              <a:t>two or more consonants that appear next to each other in a word</a:t>
            </a:r>
          </a:p>
          <a:p>
            <a:r>
              <a:rPr lang="en-US" dirty="0">
                <a:latin typeface="Century Gothic" panose="020B0502020202020204" pitchFamily="34" charset="0"/>
              </a:rPr>
              <a:t>Ex: </a:t>
            </a:r>
            <a:r>
              <a:rPr lang="en-US" dirty="0" err="1">
                <a:latin typeface="Century Gothic" panose="020B0502020202020204" pitchFamily="34" charset="0"/>
              </a:rPr>
              <a:t>fr</a:t>
            </a:r>
            <a:r>
              <a:rPr lang="en-US" dirty="0">
                <a:latin typeface="Century Gothic" panose="020B0502020202020204" pitchFamily="34" charset="0"/>
              </a:rPr>
              <a:t> in frog, </a:t>
            </a:r>
            <a:r>
              <a:rPr lang="en-US" dirty="0" err="1">
                <a:latin typeface="Century Gothic" panose="020B0502020202020204" pitchFamily="34" charset="0"/>
              </a:rPr>
              <a:t>st</a:t>
            </a:r>
            <a:r>
              <a:rPr lang="en-US" dirty="0">
                <a:latin typeface="Century Gothic" panose="020B0502020202020204" pitchFamily="34" charset="0"/>
              </a:rPr>
              <a:t> in stop, cl in clap</a:t>
            </a:r>
          </a:p>
          <a:p>
            <a:endParaRPr lang="en-US" dirty="0">
              <a:latin typeface="Century Gothic" panose="020B0502020202020204" pitchFamily="34" charset="0"/>
            </a:endParaRPr>
          </a:p>
          <a:p>
            <a:r>
              <a:rPr lang="en-US" b="1" dirty="0">
                <a:latin typeface="Century Gothic" panose="020B0502020202020204" pitchFamily="34" charset="0"/>
              </a:rPr>
              <a:t>Split diagraph- </a:t>
            </a:r>
            <a:r>
              <a:rPr lang="en-US" dirty="0">
                <a:latin typeface="Century Gothic" panose="020B0502020202020204" pitchFamily="34" charset="0"/>
              </a:rPr>
              <a:t>two letters that represent one sound but are split by a consonant</a:t>
            </a:r>
          </a:p>
          <a:p>
            <a:r>
              <a:rPr lang="en-US" dirty="0">
                <a:latin typeface="Century Gothic" panose="020B0502020202020204" pitchFamily="34" charset="0"/>
              </a:rPr>
              <a:t>Ex: a-e in mane  </a:t>
            </a:r>
          </a:p>
          <a:p>
            <a:endParaRPr lang="en-US" dirty="0">
              <a:latin typeface="Century Gothic" panose="020B0502020202020204" pitchFamily="34" charset="0"/>
            </a:endParaRPr>
          </a:p>
          <a:p>
            <a:r>
              <a:rPr lang="en-US" b="1" dirty="0">
                <a:latin typeface="Century Gothic" panose="020B0502020202020204" pitchFamily="34" charset="0"/>
              </a:rPr>
              <a:t>Prickly Words- </a:t>
            </a:r>
            <a:r>
              <a:rPr lang="en-US" dirty="0">
                <a:latin typeface="Century Gothic" panose="020B0502020202020204" pitchFamily="34" charset="0"/>
              </a:rPr>
              <a:t>formerly known as ‘tricky words’ but because the children have learned the unusual graphemes in these word, the words can be decoded.</a:t>
            </a:r>
            <a:endParaRPr lang="en-GB" dirty="0">
              <a:latin typeface="Century Gothic" panose="020B0502020202020204" pitchFamily="34" charset="0"/>
            </a:endParaRPr>
          </a:p>
        </p:txBody>
      </p:sp>
      <p:sp>
        <p:nvSpPr>
          <p:cNvPr id="5" name="Arc 4"/>
          <p:cNvSpPr/>
          <p:nvPr/>
        </p:nvSpPr>
        <p:spPr>
          <a:xfrm rot="10800000">
            <a:off x="7815261" y="5148262"/>
            <a:ext cx="304801" cy="117597"/>
          </a:xfrm>
          <a:prstGeom prst="arc">
            <a:avLst>
              <a:gd name="adj1" fmla="val 10878897"/>
              <a:gd name="adj2" fmla="val 0"/>
            </a:avLst>
          </a:prstGeom>
          <a:ln w="127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Tree>
    <p:extLst>
      <p:ext uri="{BB962C8B-B14F-4D97-AF65-F5344CB8AC3E}">
        <p14:creationId xmlns:p14="http://schemas.microsoft.com/office/powerpoint/2010/main" val="3868797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4">
                                            <p:txEl>
                                              <p:pRg st="9" end="9"/>
                                            </p:txEl>
                                          </p:spTgt>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nodeType="clickEffect">
                                  <p:stCondLst>
                                    <p:cond delay="0"/>
                                  </p:stCondLst>
                                  <p:childTnLst>
                                    <p:set>
                                      <p:cBhvr>
                                        <p:cTn id="74" dur="1" fill="hold">
                                          <p:stCondLst>
                                            <p:cond delay="0"/>
                                          </p:stCondLst>
                                        </p:cTn>
                                        <p:tgtEl>
                                          <p:spTgt spid="4">
                                            <p:txEl>
                                              <p:pRg st="10" end="10"/>
                                            </p:txEl>
                                          </p:spTgt>
                                        </p:tgtEl>
                                        <p:attrNameLst>
                                          <p:attrName>style.visibility</p:attrName>
                                        </p:attrNameLst>
                                      </p:cBhvr>
                                      <p:to>
                                        <p:strVal val="visible"/>
                                      </p:to>
                                    </p:set>
                                  </p:childTnLst>
                                </p:cTn>
                              </p:par>
                              <p:par>
                                <p:cTn id="75" presetID="1" presetClass="entr" presetSubtype="0" fill="hold" grpId="0" nodeType="withEffect">
                                  <p:stCondLst>
                                    <p:cond delay="0"/>
                                  </p:stCondLst>
                                  <p:childTnLst>
                                    <p:set>
                                      <p:cBhvr>
                                        <p:cTn id="76" dur="1" fill="hold">
                                          <p:stCondLst>
                                            <p:cond delay="0"/>
                                          </p:stCondLst>
                                        </p:cTn>
                                        <p:tgtEl>
                                          <p:spTgt spid="5"/>
                                        </p:tgtEl>
                                        <p:attrNameLst>
                                          <p:attrName>style.visibility</p:attrName>
                                        </p:attrNameLst>
                                      </p:cBhvr>
                                      <p:to>
                                        <p:strVal val="visible"/>
                                      </p:to>
                                    </p:set>
                                  </p:childTnLst>
                                </p:cTn>
                              </p:par>
                            </p:childTnLst>
                          </p:cTn>
                        </p:par>
                      </p:childTnLst>
                    </p:cTn>
                  </p:par>
                  <p:par>
                    <p:cTn id="77" fill="hold">
                      <p:stCondLst>
                        <p:cond delay="indefinite"/>
                      </p:stCondLst>
                      <p:childTnLst>
                        <p:par>
                          <p:cTn id="78" fill="hold">
                            <p:stCondLst>
                              <p:cond delay="0"/>
                            </p:stCondLst>
                            <p:childTnLst>
                              <p:par>
                                <p:cTn id="79" presetID="1" presetClass="entr" presetSubtype="0" fill="hold" nodeType="clickEffect">
                                  <p:stCondLst>
                                    <p:cond delay="0"/>
                                  </p:stCondLst>
                                  <p:childTnLst>
                                    <p:set>
                                      <p:cBhvr>
                                        <p:cTn id="80" dur="1" fill="hold">
                                          <p:stCondLst>
                                            <p:cond delay="0"/>
                                          </p:stCondLst>
                                        </p:cTn>
                                        <p:tgtEl>
                                          <p:spTgt spid="4">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pic>
        <p:nvPicPr>
          <p:cNvPr id="2" name="Picture 1"/>
          <p:cNvPicPr>
            <a:picLocks noChangeAspect="1"/>
          </p:cNvPicPr>
          <p:nvPr/>
        </p:nvPicPr>
        <p:blipFill>
          <a:blip r:embed="rId3"/>
          <a:stretch>
            <a:fillRect/>
          </a:stretch>
        </p:blipFill>
        <p:spPr>
          <a:xfrm>
            <a:off x="444137" y="609988"/>
            <a:ext cx="11324604" cy="5607931"/>
          </a:xfrm>
          <a:prstGeom prst="rect">
            <a:avLst/>
          </a:prstGeom>
        </p:spPr>
      </p:pic>
    </p:spTree>
    <p:extLst>
      <p:ext uri="{BB962C8B-B14F-4D97-AF65-F5344CB8AC3E}">
        <p14:creationId xmlns:p14="http://schemas.microsoft.com/office/powerpoint/2010/main" val="33672129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1043359" y="484909"/>
            <a:ext cx="4378386" cy="6222543"/>
          </a:xfrm>
          <a:prstGeom prst="rect">
            <a:avLst/>
          </a:prstGeom>
        </p:spPr>
      </p:pic>
      <p:pic>
        <p:nvPicPr>
          <p:cNvPr id="3" name="Picture 2"/>
          <p:cNvPicPr>
            <a:picLocks noChangeAspect="1"/>
          </p:cNvPicPr>
          <p:nvPr/>
        </p:nvPicPr>
        <p:blipFill>
          <a:blip r:embed="rId3"/>
          <a:stretch>
            <a:fillRect/>
          </a:stretch>
        </p:blipFill>
        <p:spPr>
          <a:xfrm>
            <a:off x="6561634" y="484909"/>
            <a:ext cx="4397312" cy="6373091"/>
          </a:xfrm>
          <a:prstGeom prst="rect">
            <a:avLst/>
          </a:prstGeom>
        </p:spPr>
      </p:pic>
    </p:spTree>
    <p:extLst>
      <p:ext uri="{BB962C8B-B14F-4D97-AF65-F5344CB8AC3E}">
        <p14:creationId xmlns:p14="http://schemas.microsoft.com/office/powerpoint/2010/main" val="36607764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660066"/>
        </a:solidFill>
        <a:effectLst/>
      </p:bgPr>
    </p:bg>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876299" y="2585297"/>
            <a:ext cx="10599347" cy="4060234"/>
          </a:xfrm>
          <a:prstGeom prst="rect">
            <a:avLst/>
          </a:prstGeom>
        </p:spPr>
      </p:pic>
      <p:sp>
        <p:nvSpPr>
          <p:cNvPr id="4" name="TextBox 3"/>
          <p:cNvSpPr txBox="1"/>
          <p:nvPr/>
        </p:nvSpPr>
        <p:spPr>
          <a:xfrm>
            <a:off x="876299" y="304800"/>
            <a:ext cx="10082213" cy="1508105"/>
          </a:xfrm>
          <a:prstGeom prst="rect">
            <a:avLst/>
          </a:prstGeom>
          <a:noFill/>
        </p:spPr>
        <p:txBody>
          <a:bodyPr wrap="square" rtlCol="0">
            <a:spAutoFit/>
          </a:bodyPr>
          <a:lstStyle/>
          <a:p>
            <a:r>
              <a:rPr lang="en-US" sz="4800" b="1" dirty="0">
                <a:solidFill>
                  <a:schemeClr val="bg1"/>
                </a:solidFill>
                <a:latin typeface="Century Gothic" panose="020B0502020202020204" pitchFamily="34" charset="0"/>
              </a:rPr>
              <a:t>Spelling Books </a:t>
            </a:r>
            <a:r>
              <a:rPr lang="en-US" b="1" dirty="0">
                <a:solidFill>
                  <a:schemeClr val="bg1"/>
                </a:solidFill>
                <a:latin typeface="Century Gothic" panose="020B0502020202020204" pitchFamily="34" charset="0"/>
              </a:rPr>
              <a:t>(will begin </a:t>
            </a:r>
            <a:r>
              <a:rPr lang="en-US" b="1">
                <a:solidFill>
                  <a:schemeClr val="bg1"/>
                </a:solidFill>
                <a:latin typeface="Century Gothic" panose="020B0502020202020204" pitchFamily="34" charset="0"/>
              </a:rPr>
              <a:t>coming home at </a:t>
            </a:r>
            <a:r>
              <a:rPr lang="en-US" b="1" dirty="0">
                <a:solidFill>
                  <a:schemeClr val="bg1"/>
                </a:solidFill>
                <a:latin typeface="Century Gothic" panose="020B0502020202020204" pitchFamily="34" charset="0"/>
              </a:rPr>
              <a:t>half term)</a:t>
            </a:r>
          </a:p>
          <a:p>
            <a:endParaRPr lang="en-GB" sz="4400" dirty="0">
              <a:solidFill>
                <a:schemeClr val="bg1"/>
              </a:solidFill>
              <a:latin typeface="Century Gothic" panose="020B0502020202020204" pitchFamily="34" charset="0"/>
            </a:endParaRPr>
          </a:p>
        </p:txBody>
      </p:sp>
      <p:sp>
        <p:nvSpPr>
          <p:cNvPr id="5" name="TextBox 4"/>
          <p:cNvSpPr txBox="1"/>
          <p:nvPr/>
        </p:nvSpPr>
        <p:spPr>
          <a:xfrm>
            <a:off x="876299" y="1212740"/>
            <a:ext cx="9086850" cy="1200329"/>
          </a:xfrm>
          <a:prstGeom prst="rect">
            <a:avLst/>
          </a:prstGeom>
          <a:noFill/>
        </p:spPr>
        <p:txBody>
          <a:bodyPr wrap="square" rtlCol="0">
            <a:spAutoFit/>
          </a:bodyPr>
          <a:lstStyle/>
          <a:p>
            <a:pPr marL="342900" indent="-342900">
              <a:buFont typeface="Arial" panose="020B0604020202020204" pitchFamily="34" charset="0"/>
              <a:buChar char="•"/>
            </a:pPr>
            <a:r>
              <a:rPr lang="en-US" sz="2400" dirty="0">
                <a:solidFill>
                  <a:schemeClr val="bg1"/>
                </a:solidFill>
                <a:latin typeface="Century Gothic" panose="020B0502020202020204" pitchFamily="34" charset="0"/>
              </a:rPr>
              <a:t>New words will be added to spelling books every Friday.</a:t>
            </a:r>
          </a:p>
          <a:p>
            <a:pPr marL="342900" indent="-342900">
              <a:buFont typeface="Arial" panose="020B0604020202020204" pitchFamily="34" charset="0"/>
              <a:buChar char="•"/>
            </a:pPr>
            <a:r>
              <a:rPr lang="en-US" sz="2400" dirty="0">
                <a:solidFill>
                  <a:schemeClr val="bg1"/>
                </a:solidFill>
                <a:latin typeface="Century Gothic" panose="020B0502020202020204" pitchFamily="34" charset="0"/>
              </a:rPr>
              <a:t>Words should be </a:t>
            </a:r>
            <a:r>
              <a:rPr lang="en-US" sz="2400" dirty="0" err="1">
                <a:solidFill>
                  <a:schemeClr val="bg1"/>
                </a:solidFill>
                <a:latin typeface="Century Gothic" panose="020B0502020202020204" pitchFamily="34" charset="0"/>
              </a:rPr>
              <a:t>practised</a:t>
            </a:r>
            <a:r>
              <a:rPr lang="en-US" sz="2400" dirty="0">
                <a:solidFill>
                  <a:schemeClr val="bg1"/>
                </a:solidFill>
                <a:latin typeface="Century Gothic" panose="020B0502020202020204" pitchFamily="34" charset="0"/>
              </a:rPr>
              <a:t> throughout the week in preparation for a quick quiz the following Friday.</a:t>
            </a:r>
            <a:endParaRPr lang="en-GB" sz="2400" dirty="0">
              <a:solidFill>
                <a:schemeClr val="bg1"/>
              </a:solidFill>
              <a:latin typeface="Century Gothic" panose="020B0502020202020204" pitchFamily="34" charset="0"/>
            </a:endParaRPr>
          </a:p>
        </p:txBody>
      </p:sp>
    </p:spTree>
    <p:extLst>
      <p:ext uri="{BB962C8B-B14F-4D97-AF65-F5344CB8AC3E}">
        <p14:creationId xmlns:p14="http://schemas.microsoft.com/office/powerpoint/2010/main" val="20676726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5">
            <a:lumMod val="75000"/>
          </a:schemeClr>
        </a:solidFill>
        <a:effectLst/>
      </p:bgPr>
    </p:bg>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790574" y="2291843"/>
            <a:ext cx="10599347" cy="4060234"/>
          </a:xfrm>
          <a:prstGeom prst="rect">
            <a:avLst/>
          </a:prstGeom>
        </p:spPr>
      </p:pic>
      <p:sp>
        <p:nvSpPr>
          <p:cNvPr id="3" name="TextBox 2"/>
          <p:cNvSpPr txBox="1"/>
          <p:nvPr/>
        </p:nvSpPr>
        <p:spPr>
          <a:xfrm>
            <a:off x="750570" y="180534"/>
            <a:ext cx="10918916" cy="2000548"/>
          </a:xfrm>
          <a:prstGeom prst="rect">
            <a:avLst/>
          </a:prstGeom>
          <a:noFill/>
        </p:spPr>
        <p:txBody>
          <a:bodyPr wrap="square" rtlCol="0">
            <a:spAutoFit/>
          </a:bodyPr>
          <a:lstStyle/>
          <a:p>
            <a:r>
              <a:rPr lang="en-US" sz="2400" dirty="0">
                <a:solidFill>
                  <a:schemeClr val="bg1"/>
                </a:solidFill>
                <a:latin typeface="Century Gothic" panose="020B0502020202020204" pitchFamily="34" charset="0"/>
              </a:rPr>
              <a:t>Ask your child to:</a:t>
            </a:r>
          </a:p>
          <a:p>
            <a:pPr marL="342900" indent="-342900">
              <a:buFont typeface="Arial" panose="020B0604020202020204" pitchFamily="34" charset="0"/>
              <a:buChar char="•"/>
            </a:pPr>
            <a:r>
              <a:rPr lang="en-US" sz="2000" dirty="0">
                <a:solidFill>
                  <a:schemeClr val="bg1"/>
                </a:solidFill>
                <a:latin typeface="Century Gothic" panose="020B0502020202020204" pitchFamily="34" charset="0"/>
              </a:rPr>
              <a:t>Read the words</a:t>
            </a:r>
          </a:p>
          <a:p>
            <a:pPr marL="342900" indent="-342900">
              <a:buFont typeface="Arial" panose="020B0604020202020204" pitchFamily="34" charset="0"/>
              <a:buChar char="•"/>
            </a:pPr>
            <a:r>
              <a:rPr lang="en-US" sz="2000" dirty="0">
                <a:solidFill>
                  <a:schemeClr val="bg1"/>
                </a:solidFill>
                <a:latin typeface="Century Gothic" panose="020B0502020202020204" pitchFamily="34" charset="0"/>
              </a:rPr>
              <a:t>Add the sound buttons (dots and dashes)</a:t>
            </a:r>
          </a:p>
          <a:p>
            <a:pPr marL="342900" indent="-342900">
              <a:buFont typeface="Arial" panose="020B0604020202020204" pitchFamily="34" charset="0"/>
              <a:buChar char="•"/>
            </a:pPr>
            <a:r>
              <a:rPr lang="en-US" sz="2000" dirty="0">
                <a:solidFill>
                  <a:schemeClr val="bg1"/>
                </a:solidFill>
                <a:latin typeface="Century Gothic" panose="020B0502020202020204" pitchFamily="34" charset="0"/>
              </a:rPr>
              <a:t>Write the words in their spelling book </a:t>
            </a:r>
          </a:p>
          <a:p>
            <a:pPr marL="342900" indent="-342900">
              <a:buFont typeface="Arial" panose="020B0604020202020204" pitchFamily="34" charset="0"/>
              <a:buChar char="•"/>
            </a:pPr>
            <a:r>
              <a:rPr lang="en-US" sz="2000" dirty="0">
                <a:solidFill>
                  <a:schemeClr val="bg1"/>
                </a:solidFill>
                <a:latin typeface="Century Gothic" panose="020B0502020202020204" pitchFamily="34" charset="0"/>
              </a:rPr>
              <a:t>Cover the words and </a:t>
            </a:r>
            <a:r>
              <a:rPr lang="en-US" sz="2000" dirty="0" err="1">
                <a:solidFill>
                  <a:schemeClr val="bg1"/>
                </a:solidFill>
                <a:latin typeface="Century Gothic" panose="020B0502020202020204" pitchFamily="34" charset="0"/>
              </a:rPr>
              <a:t>practise</a:t>
            </a:r>
            <a:r>
              <a:rPr lang="en-US" sz="2000" dirty="0">
                <a:solidFill>
                  <a:schemeClr val="bg1"/>
                </a:solidFill>
                <a:latin typeface="Century Gothic" panose="020B0502020202020204" pitchFamily="34" charset="0"/>
              </a:rPr>
              <a:t> in the book (encourage your child to ‘segment before you spell’)</a:t>
            </a:r>
            <a:endParaRPr lang="en-GB" sz="2000" dirty="0">
              <a:solidFill>
                <a:schemeClr val="bg1"/>
              </a:solidFill>
              <a:latin typeface="Century Gothic" panose="020B0502020202020204" pitchFamily="34" charset="0"/>
            </a:endParaRPr>
          </a:p>
        </p:txBody>
      </p:sp>
      <p:sp>
        <p:nvSpPr>
          <p:cNvPr id="4" name="Oval 3"/>
          <p:cNvSpPr/>
          <p:nvPr/>
        </p:nvSpPr>
        <p:spPr>
          <a:xfrm>
            <a:off x="2384425" y="4164797"/>
            <a:ext cx="82550" cy="7382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Oval 4"/>
          <p:cNvSpPr/>
          <p:nvPr/>
        </p:nvSpPr>
        <p:spPr>
          <a:xfrm>
            <a:off x="2546350" y="4164797"/>
            <a:ext cx="82550" cy="7382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Oval 5"/>
          <p:cNvSpPr/>
          <p:nvPr/>
        </p:nvSpPr>
        <p:spPr>
          <a:xfrm>
            <a:off x="2708275" y="4164797"/>
            <a:ext cx="82550" cy="7382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8" name="Straight Connector 7"/>
          <p:cNvCxnSpPr/>
          <p:nvPr/>
        </p:nvCxnSpPr>
        <p:spPr>
          <a:xfrm>
            <a:off x="1920240" y="4212422"/>
            <a:ext cx="39243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4967288" y="4196528"/>
            <a:ext cx="276225"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4674870" y="4196528"/>
            <a:ext cx="24765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Oval 14"/>
          <p:cNvSpPr/>
          <p:nvPr/>
        </p:nvSpPr>
        <p:spPr>
          <a:xfrm>
            <a:off x="4564538" y="4159614"/>
            <a:ext cx="82550" cy="7382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Oval 15"/>
          <p:cNvSpPr/>
          <p:nvPr/>
        </p:nvSpPr>
        <p:spPr>
          <a:xfrm>
            <a:off x="4441507" y="4162005"/>
            <a:ext cx="82550" cy="7382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Oval 19"/>
          <p:cNvSpPr/>
          <p:nvPr/>
        </p:nvSpPr>
        <p:spPr>
          <a:xfrm>
            <a:off x="6781800" y="4164797"/>
            <a:ext cx="82550" cy="7382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Oval 20"/>
          <p:cNvSpPr/>
          <p:nvPr/>
        </p:nvSpPr>
        <p:spPr>
          <a:xfrm>
            <a:off x="7822528" y="4164797"/>
            <a:ext cx="82550" cy="7382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2" name="Straight Connector 21"/>
          <p:cNvCxnSpPr/>
          <p:nvPr/>
        </p:nvCxnSpPr>
        <p:spPr>
          <a:xfrm>
            <a:off x="6986588" y="4198919"/>
            <a:ext cx="341312" cy="2792"/>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7404558" y="4196528"/>
            <a:ext cx="341312" cy="2792"/>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9235403" y="4175508"/>
            <a:ext cx="341312" cy="2792"/>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flipV="1">
            <a:off x="9859290" y="4175508"/>
            <a:ext cx="499148" cy="4343"/>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sp>
        <p:nvSpPr>
          <p:cNvPr id="28" name="Oval 27"/>
          <p:cNvSpPr/>
          <p:nvPr/>
        </p:nvSpPr>
        <p:spPr>
          <a:xfrm>
            <a:off x="9676727" y="4138594"/>
            <a:ext cx="82550" cy="7382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Oval 28"/>
          <p:cNvSpPr/>
          <p:nvPr/>
        </p:nvSpPr>
        <p:spPr>
          <a:xfrm>
            <a:off x="1955800" y="5317322"/>
            <a:ext cx="82550" cy="7382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Oval 29"/>
          <p:cNvSpPr/>
          <p:nvPr/>
        </p:nvSpPr>
        <p:spPr>
          <a:xfrm>
            <a:off x="2116455" y="5317322"/>
            <a:ext cx="82550" cy="7382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Oval 30"/>
          <p:cNvSpPr/>
          <p:nvPr/>
        </p:nvSpPr>
        <p:spPr>
          <a:xfrm>
            <a:off x="2627473" y="5297679"/>
            <a:ext cx="113348" cy="113113"/>
          </a:xfrm>
          <a:prstGeom prst="ellipse">
            <a:avLst/>
          </a:prstGeom>
          <a:solidFill>
            <a:schemeClr val="tx1"/>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32" name="Straight Connector 31"/>
          <p:cNvCxnSpPr/>
          <p:nvPr/>
        </p:nvCxnSpPr>
        <p:spPr>
          <a:xfrm>
            <a:off x="2301240" y="5354236"/>
            <a:ext cx="24511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4369435" y="5333982"/>
            <a:ext cx="490696" cy="18"/>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flipV="1">
            <a:off x="4905217" y="5331619"/>
            <a:ext cx="338296" cy="2363"/>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sp>
        <p:nvSpPr>
          <p:cNvPr id="40" name="Oval 39"/>
          <p:cNvSpPr/>
          <p:nvPr/>
        </p:nvSpPr>
        <p:spPr>
          <a:xfrm>
            <a:off x="5288599" y="5294705"/>
            <a:ext cx="82550" cy="7382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41" name="Straight Connector 40"/>
          <p:cNvCxnSpPr/>
          <p:nvPr/>
        </p:nvCxnSpPr>
        <p:spPr>
          <a:xfrm>
            <a:off x="7200900" y="5312626"/>
            <a:ext cx="414338"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flipV="1">
            <a:off x="7653380" y="5312626"/>
            <a:ext cx="288251" cy="1"/>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sp>
        <p:nvSpPr>
          <p:cNvPr id="45" name="Oval 44"/>
          <p:cNvSpPr/>
          <p:nvPr/>
        </p:nvSpPr>
        <p:spPr>
          <a:xfrm>
            <a:off x="6843833" y="5286432"/>
            <a:ext cx="82550" cy="7382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6" name="Oval 45"/>
          <p:cNvSpPr/>
          <p:nvPr/>
        </p:nvSpPr>
        <p:spPr>
          <a:xfrm>
            <a:off x="7062631" y="5291119"/>
            <a:ext cx="82550" cy="7382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48" name="Straight Connector 47"/>
          <p:cNvCxnSpPr/>
          <p:nvPr/>
        </p:nvCxnSpPr>
        <p:spPr>
          <a:xfrm flipV="1">
            <a:off x="9117808" y="5323346"/>
            <a:ext cx="359567" cy="1"/>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flipV="1">
            <a:off x="10178654" y="5331619"/>
            <a:ext cx="359567" cy="1"/>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sp>
        <p:nvSpPr>
          <p:cNvPr id="51" name="Oval 50"/>
          <p:cNvSpPr/>
          <p:nvPr/>
        </p:nvSpPr>
        <p:spPr>
          <a:xfrm>
            <a:off x="9546590" y="5291119"/>
            <a:ext cx="82550" cy="7382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2" name="Oval 51"/>
          <p:cNvSpPr/>
          <p:nvPr/>
        </p:nvSpPr>
        <p:spPr>
          <a:xfrm>
            <a:off x="9770076" y="5291119"/>
            <a:ext cx="82550" cy="7382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3" name="Oval 52"/>
          <p:cNvSpPr/>
          <p:nvPr/>
        </p:nvSpPr>
        <p:spPr>
          <a:xfrm>
            <a:off x="9993562" y="5294705"/>
            <a:ext cx="82550" cy="7382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9330892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2"/>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0"/>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22"/>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24"/>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21"/>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25"/>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28"/>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26"/>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nodeType="clickEffect">
                                  <p:stCondLst>
                                    <p:cond delay="0"/>
                                  </p:stCondLst>
                                  <p:childTnLst>
                                    <p:set>
                                      <p:cBhvr>
                                        <p:cTn id="74" dur="1" fill="hold">
                                          <p:stCondLst>
                                            <p:cond delay="0"/>
                                          </p:stCondLst>
                                        </p:cTn>
                                        <p:tgtEl>
                                          <p:spTgt spid="32"/>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29"/>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grpId="0" nodeType="clickEffect">
                                  <p:stCondLst>
                                    <p:cond delay="0"/>
                                  </p:stCondLst>
                                  <p:childTnLst>
                                    <p:set>
                                      <p:cBhvr>
                                        <p:cTn id="82" dur="1" fill="hold">
                                          <p:stCondLst>
                                            <p:cond delay="0"/>
                                          </p:stCondLst>
                                        </p:cTn>
                                        <p:tgtEl>
                                          <p:spTgt spid="30"/>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grpId="0" nodeType="clickEffect">
                                  <p:stCondLst>
                                    <p:cond delay="0"/>
                                  </p:stCondLst>
                                  <p:childTnLst>
                                    <p:set>
                                      <p:cBhvr>
                                        <p:cTn id="86" dur="1" fill="hold">
                                          <p:stCondLst>
                                            <p:cond delay="0"/>
                                          </p:stCondLst>
                                        </p:cTn>
                                        <p:tgtEl>
                                          <p:spTgt spid="31"/>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presetID="1" presetClass="entr" presetSubtype="0" fill="hold" nodeType="clickEffect">
                                  <p:stCondLst>
                                    <p:cond delay="0"/>
                                  </p:stCondLst>
                                  <p:childTnLst>
                                    <p:set>
                                      <p:cBhvr>
                                        <p:cTn id="90" dur="1" fill="hold">
                                          <p:stCondLst>
                                            <p:cond delay="0"/>
                                          </p:stCondLst>
                                        </p:cTn>
                                        <p:tgtEl>
                                          <p:spTgt spid="34"/>
                                        </p:tgtEl>
                                        <p:attrNameLst>
                                          <p:attrName>style.visibility</p:attrName>
                                        </p:attrNameLst>
                                      </p:cBhvr>
                                      <p:to>
                                        <p:strVal val="visible"/>
                                      </p:to>
                                    </p:set>
                                  </p:childTnLst>
                                </p:cTn>
                              </p:par>
                            </p:childTnLst>
                          </p:cTn>
                        </p:par>
                      </p:childTnLst>
                    </p:cTn>
                  </p:par>
                  <p:par>
                    <p:cTn id="91" fill="hold">
                      <p:stCondLst>
                        <p:cond delay="indefinite"/>
                      </p:stCondLst>
                      <p:childTnLst>
                        <p:par>
                          <p:cTn id="92" fill="hold">
                            <p:stCondLst>
                              <p:cond delay="0"/>
                            </p:stCondLst>
                            <p:childTnLst>
                              <p:par>
                                <p:cTn id="93" presetID="1" presetClass="entr" presetSubtype="0" fill="hold" nodeType="clickEffect">
                                  <p:stCondLst>
                                    <p:cond delay="0"/>
                                  </p:stCondLst>
                                  <p:childTnLst>
                                    <p:set>
                                      <p:cBhvr>
                                        <p:cTn id="94" dur="1" fill="hold">
                                          <p:stCondLst>
                                            <p:cond delay="0"/>
                                          </p:stCondLst>
                                        </p:cTn>
                                        <p:tgtEl>
                                          <p:spTgt spid="38"/>
                                        </p:tgtEl>
                                        <p:attrNameLst>
                                          <p:attrName>style.visibility</p:attrName>
                                        </p:attrNameLst>
                                      </p:cBhvr>
                                      <p:to>
                                        <p:strVal val="visible"/>
                                      </p:to>
                                    </p:set>
                                  </p:childTnLst>
                                </p:cTn>
                              </p:par>
                            </p:childTnLst>
                          </p:cTn>
                        </p:par>
                      </p:childTnLst>
                    </p:cTn>
                  </p:par>
                  <p:par>
                    <p:cTn id="95" fill="hold">
                      <p:stCondLst>
                        <p:cond delay="indefinite"/>
                      </p:stCondLst>
                      <p:childTnLst>
                        <p:par>
                          <p:cTn id="96" fill="hold">
                            <p:stCondLst>
                              <p:cond delay="0"/>
                            </p:stCondLst>
                            <p:childTnLst>
                              <p:par>
                                <p:cTn id="97" presetID="1" presetClass="entr" presetSubtype="0" fill="hold" grpId="0" nodeType="clickEffect">
                                  <p:stCondLst>
                                    <p:cond delay="0"/>
                                  </p:stCondLst>
                                  <p:childTnLst>
                                    <p:set>
                                      <p:cBhvr>
                                        <p:cTn id="98" dur="1" fill="hold">
                                          <p:stCondLst>
                                            <p:cond delay="0"/>
                                          </p:stCondLst>
                                        </p:cTn>
                                        <p:tgtEl>
                                          <p:spTgt spid="40"/>
                                        </p:tgtEl>
                                        <p:attrNameLst>
                                          <p:attrName>style.visibility</p:attrName>
                                        </p:attrNameLst>
                                      </p:cBhvr>
                                      <p:to>
                                        <p:strVal val="visible"/>
                                      </p:to>
                                    </p:set>
                                  </p:childTnLst>
                                </p:cTn>
                              </p:par>
                            </p:childTnLst>
                          </p:cTn>
                        </p:par>
                      </p:childTnLst>
                    </p:cTn>
                  </p:par>
                  <p:par>
                    <p:cTn id="99" fill="hold">
                      <p:stCondLst>
                        <p:cond delay="indefinite"/>
                      </p:stCondLst>
                      <p:childTnLst>
                        <p:par>
                          <p:cTn id="100" fill="hold">
                            <p:stCondLst>
                              <p:cond delay="0"/>
                            </p:stCondLst>
                            <p:childTnLst>
                              <p:par>
                                <p:cTn id="101" presetID="1" presetClass="entr" presetSubtype="0" fill="hold" nodeType="clickEffect">
                                  <p:stCondLst>
                                    <p:cond delay="0"/>
                                  </p:stCondLst>
                                  <p:childTnLst>
                                    <p:set>
                                      <p:cBhvr>
                                        <p:cTn id="102" dur="1" fill="hold">
                                          <p:stCondLst>
                                            <p:cond delay="0"/>
                                          </p:stCondLst>
                                        </p:cTn>
                                        <p:tgtEl>
                                          <p:spTgt spid="41"/>
                                        </p:tgtEl>
                                        <p:attrNameLst>
                                          <p:attrName>style.visibility</p:attrName>
                                        </p:attrNameLst>
                                      </p:cBhvr>
                                      <p:to>
                                        <p:strVal val="visible"/>
                                      </p:to>
                                    </p:set>
                                  </p:childTnLst>
                                </p:cTn>
                              </p:par>
                            </p:childTnLst>
                          </p:cTn>
                        </p:par>
                      </p:childTnLst>
                    </p:cTn>
                  </p:par>
                  <p:par>
                    <p:cTn id="103" fill="hold">
                      <p:stCondLst>
                        <p:cond delay="indefinite"/>
                      </p:stCondLst>
                      <p:childTnLst>
                        <p:par>
                          <p:cTn id="104" fill="hold">
                            <p:stCondLst>
                              <p:cond delay="0"/>
                            </p:stCondLst>
                            <p:childTnLst>
                              <p:par>
                                <p:cTn id="105" presetID="1" presetClass="entr" presetSubtype="0" fill="hold" nodeType="clickEffect">
                                  <p:stCondLst>
                                    <p:cond delay="0"/>
                                  </p:stCondLst>
                                  <p:childTnLst>
                                    <p:set>
                                      <p:cBhvr>
                                        <p:cTn id="106" dur="1" fill="hold">
                                          <p:stCondLst>
                                            <p:cond delay="0"/>
                                          </p:stCondLst>
                                        </p:cTn>
                                        <p:tgtEl>
                                          <p:spTgt spid="42"/>
                                        </p:tgtEl>
                                        <p:attrNameLst>
                                          <p:attrName>style.visibility</p:attrName>
                                        </p:attrNameLst>
                                      </p:cBhvr>
                                      <p:to>
                                        <p:strVal val="visible"/>
                                      </p:to>
                                    </p:set>
                                  </p:childTnLst>
                                </p:cTn>
                              </p:par>
                            </p:childTnLst>
                          </p:cTn>
                        </p:par>
                      </p:childTnLst>
                    </p:cTn>
                  </p:par>
                  <p:par>
                    <p:cTn id="107" fill="hold">
                      <p:stCondLst>
                        <p:cond delay="indefinite"/>
                      </p:stCondLst>
                      <p:childTnLst>
                        <p:par>
                          <p:cTn id="108" fill="hold">
                            <p:stCondLst>
                              <p:cond delay="0"/>
                            </p:stCondLst>
                            <p:childTnLst>
                              <p:par>
                                <p:cTn id="109" presetID="1" presetClass="entr" presetSubtype="0" fill="hold" grpId="0" nodeType="clickEffect">
                                  <p:stCondLst>
                                    <p:cond delay="0"/>
                                  </p:stCondLst>
                                  <p:childTnLst>
                                    <p:set>
                                      <p:cBhvr>
                                        <p:cTn id="110" dur="1" fill="hold">
                                          <p:stCondLst>
                                            <p:cond delay="0"/>
                                          </p:stCondLst>
                                        </p:cTn>
                                        <p:tgtEl>
                                          <p:spTgt spid="45"/>
                                        </p:tgtEl>
                                        <p:attrNameLst>
                                          <p:attrName>style.visibility</p:attrName>
                                        </p:attrNameLst>
                                      </p:cBhvr>
                                      <p:to>
                                        <p:strVal val="visible"/>
                                      </p:to>
                                    </p:set>
                                  </p:childTnLst>
                                </p:cTn>
                              </p:par>
                            </p:childTnLst>
                          </p:cTn>
                        </p:par>
                      </p:childTnLst>
                    </p:cTn>
                  </p:par>
                  <p:par>
                    <p:cTn id="111" fill="hold">
                      <p:stCondLst>
                        <p:cond delay="indefinite"/>
                      </p:stCondLst>
                      <p:childTnLst>
                        <p:par>
                          <p:cTn id="112" fill="hold">
                            <p:stCondLst>
                              <p:cond delay="0"/>
                            </p:stCondLst>
                            <p:childTnLst>
                              <p:par>
                                <p:cTn id="113" presetID="1" presetClass="entr" presetSubtype="0" fill="hold" grpId="0" nodeType="clickEffect">
                                  <p:stCondLst>
                                    <p:cond delay="0"/>
                                  </p:stCondLst>
                                  <p:childTnLst>
                                    <p:set>
                                      <p:cBhvr>
                                        <p:cTn id="114" dur="1" fill="hold">
                                          <p:stCondLst>
                                            <p:cond delay="0"/>
                                          </p:stCondLst>
                                        </p:cTn>
                                        <p:tgtEl>
                                          <p:spTgt spid="46"/>
                                        </p:tgtEl>
                                        <p:attrNameLst>
                                          <p:attrName>style.visibility</p:attrName>
                                        </p:attrNameLst>
                                      </p:cBhvr>
                                      <p:to>
                                        <p:strVal val="visible"/>
                                      </p:to>
                                    </p:set>
                                  </p:childTnLst>
                                </p:cTn>
                              </p:par>
                            </p:childTnLst>
                          </p:cTn>
                        </p:par>
                      </p:childTnLst>
                    </p:cTn>
                  </p:par>
                  <p:par>
                    <p:cTn id="115" fill="hold">
                      <p:stCondLst>
                        <p:cond delay="indefinite"/>
                      </p:stCondLst>
                      <p:childTnLst>
                        <p:par>
                          <p:cTn id="116" fill="hold">
                            <p:stCondLst>
                              <p:cond delay="0"/>
                            </p:stCondLst>
                            <p:childTnLst>
                              <p:par>
                                <p:cTn id="117" presetID="1" presetClass="entr" presetSubtype="0" fill="hold" nodeType="clickEffect">
                                  <p:stCondLst>
                                    <p:cond delay="0"/>
                                  </p:stCondLst>
                                  <p:childTnLst>
                                    <p:set>
                                      <p:cBhvr>
                                        <p:cTn id="118" dur="1" fill="hold">
                                          <p:stCondLst>
                                            <p:cond delay="0"/>
                                          </p:stCondLst>
                                        </p:cTn>
                                        <p:tgtEl>
                                          <p:spTgt spid="48"/>
                                        </p:tgtEl>
                                        <p:attrNameLst>
                                          <p:attrName>style.visibility</p:attrName>
                                        </p:attrNameLst>
                                      </p:cBhvr>
                                      <p:to>
                                        <p:strVal val="visible"/>
                                      </p:to>
                                    </p:set>
                                  </p:childTnLst>
                                </p:cTn>
                              </p:par>
                            </p:childTnLst>
                          </p:cTn>
                        </p:par>
                      </p:childTnLst>
                    </p:cTn>
                  </p:par>
                  <p:par>
                    <p:cTn id="119" fill="hold">
                      <p:stCondLst>
                        <p:cond delay="indefinite"/>
                      </p:stCondLst>
                      <p:childTnLst>
                        <p:par>
                          <p:cTn id="120" fill="hold">
                            <p:stCondLst>
                              <p:cond delay="0"/>
                            </p:stCondLst>
                            <p:childTnLst>
                              <p:par>
                                <p:cTn id="121" presetID="1" presetClass="entr" presetSubtype="0" fill="hold" nodeType="clickEffect">
                                  <p:stCondLst>
                                    <p:cond delay="0"/>
                                  </p:stCondLst>
                                  <p:childTnLst>
                                    <p:set>
                                      <p:cBhvr>
                                        <p:cTn id="122" dur="1" fill="hold">
                                          <p:stCondLst>
                                            <p:cond delay="0"/>
                                          </p:stCondLst>
                                        </p:cTn>
                                        <p:tgtEl>
                                          <p:spTgt spid="50"/>
                                        </p:tgtEl>
                                        <p:attrNameLst>
                                          <p:attrName>style.visibility</p:attrName>
                                        </p:attrNameLst>
                                      </p:cBhvr>
                                      <p:to>
                                        <p:strVal val="visible"/>
                                      </p:to>
                                    </p:set>
                                  </p:childTnLst>
                                </p:cTn>
                              </p:par>
                            </p:childTnLst>
                          </p:cTn>
                        </p:par>
                      </p:childTnLst>
                    </p:cTn>
                  </p:par>
                  <p:par>
                    <p:cTn id="123" fill="hold">
                      <p:stCondLst>
                        <p:cond delay="indefinite"/>
                      </p:stCondLst>
                      <p:childTnLst>
                        <p:par>
                          <p:cTn id="124" fill="hold">
                            <p:stCondLst>
                              <p:cond delay="0"/>
                            </p:stCondLst>
                            <p:childTnLst>
                              <p:par>
                                <p:cTn id="125" presetID="1" presetClass="entr" presetSubtype="0" fill="hold" grpId="0" nodeType="clickEffect">
                                  <p:stCondLst>
                                    <p:cond delay="0"/>
                                  </p:stCondLst>
                                  <p:childTnLst>
                                    <p:set>
                                      <p:cBhvr>
                                        <p:cTn id="126" dur="1" fill="hold">
                                          <p:stCondLst>
                                            <p:cond delay="0"/>
                                          </p:stCondLst>
                                        </p:cTn>
                                        <p:tgtEl>
                                          <p:spTgt spid="51"/>
                                        </p:tgtEl>
                                        <p:attrNameLst>
                                          <p:attrName>style.visibility</p:attrName>
                                        </p:attrNameLst>
                                      </p:cBhvr>
                                      <p:to>
                                        <p:strVal val="visible"/>
                                      </p:to>
                                    </p:set>
                                  </p:childTnLst>
                                </p:cTn>
                              </p:par>
                            </p:childTnLst>
                          </p:cTn>
                        </p:par>
                      </p:childTnLst>
                    </p:cTn>
                  </p:par>
                  <p:par>
                    <p:cTn id="127" fill="hold">
                      <p:stCondLst>
                        <p:cond delay="indefinite"/>
                      </p:stCondLst>
                      <p:childTnLst>
                        <p:par>
                          <p:cTn id="128" fill="hold">
                            <p:stCondLst>
                              <p:cond delay="0"/>
                            </p:stCondLst>
                            <p:childTnLst>
                              <p:par>
                                <p:cTn id="129" presetID="1" presetClass="entr" presetSubtype="0" fill="hold" grpId="0" nodeType="clickEffect">
                                  <p:stCondLst>
                                    <p:cond delay="0"/>
                                  </p:stCondLst>
                                  <p:childTnLst>
                                    <p:set>
                                      <p:cBhvr>
                                        <p:cTn id="130" dur="1" fill="hold">
                                          <p:stCondLst>
                                            <p:cond delay="0"/>
                                          </p:stCondLst>
                                        </p:cTn>
                                        <p:tgtEl>
                                          <p:spTgt spid="52"/>
                                        </p:tgtEl>
                                        <p:attrNameLst>
                                          <p:attrName>style.visibility</p:attrName>
                                        </p:attrNameLst>
                                      </p:cBhvr>
                                      <p:to>
                                        <p:strVal val="visible"/>
                                      </p:to>
                                    </p:set>
                                  </p:childTnLst>
                                </p:cTn>
                              </p:par>
                            </p:childTnLst>
                          </p:cTn>
                        </p:par>
                      </p:childTnLst>
                    </p:cTn>
                  </p:par>
                  <p:par>
                    <p:cTn id="131" fill="hold">
                      <p:stCondLst>
                        <p:cond delay="indefinite"/>
                      </p:stCondLst>
                      <p:childTnLst>
                        <p:par>
                          <p:cTn id="132" fill="hold">
                            <p:stCondLst>
                              <p:cond delay="0"/>
                            </p:stCondLst>
                            <p:childTnLst>
                              <p:par>
                                <p:cTn id="133" presetID="1" presetClass="entr" presetSubtype="0" fill="hold" grpId="0" nodeType="clickEffect">
                                  <p:stCondLst>
                                    <p:cond delay="0"/>
                                  </p:stCondLst>
                                  <p:childTnLst>
                                    <p:set>
                                      <p:cBhvr>
                                        <p:cTn id="134" dur="1" fill="hold">
                                          <p:stCondLst>
                                            <p:cond delay="0"/>
                                          </p:stCondLst>
                                        </p:cTn>
                                        <p:tgtEl>
                                          <p:spTgt spid="53"/>
                                        </p:tgtEl>
                                        <p:attrNameLst>
                                          <p:attrName>style.visibility</p:attrName>
                                        </p:attrNameLst>
                                      </p:cBhvr>
                                      <p:to>
                                        <p:strVal val="visible"/>
                                      </p:to>
                                    </p:set>
                                  </p:childTnLst>
                                </p:cTn>
                              </p:par>
                            </p:childTnLst>
                          </p:cTn>
                        </p:par>
                      </p:childTnLst>
                    </p:cTn>
                  </p:par>
                  <p:par>
                    <p:cTn id="135" fill="hold">
                      <p:stCondLst>
                        <p:cond delay="indefinite"/>
                      </p:stCondLst>
                      <p:childTnLst>
                        <p:par>
                          <p:cTn id="136" fill="hold">
                            <p:stCondLst>
                              <p:cond delay="0"/>
                            </p:stCondLst>
                            <p:childTnLst>
                              <p:par>
                                <p:cTn id="137" presetID="1" presetClass="entr" presetSubtype="0" fill="hold" nodeType="clickEffect">
                                  <p:stCondLst>
                                    <p:cond delay="0"/>
                                  </p:stCondLst>
                                  <p:childTnLst>
                                    <p:set>
                                      <p:cBhvr>
                                        <p:cTn id="13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9" fill="hold">
                      <p:stCondLst>
                        <p:cond delay="indefinite"/>
                      </p:stCondLst>
                      <p:childTnLst>
                        <p:par>
                          <p:cTn id="140" fill="hold">
                            <p:stCondLst>
                              <p:cond delay="0"/>
                            </p:stCondLst>
                            <p:childTnLst>
                              <p:par>
                                <p:cTn id="141" presetID="1" presetClass="entr" presetSubtype="0" fill="hold" nodeType="clickEffect">
                                  <p:stCondLst>
                                    <p:cond delay="0"/>
                                  </p:stCondLst>
                                  <p:childTnLst>
                                    <p:set>
                                      <p:cBhvr>
                                        <p:cTn id="14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15" grpId="0" animBg="1"/>
      <p:bldP spid="16" grpId="0" animBg="1"/>
      <p:bldP spid="20" grpId="0" animBg="1"/>
      <p:bldP spid="21" grpId="0" animBg="1"/>
      <p:bldP spid="28" grpId="0" animBg="1"/>
      <p:bldP spid="29" grpId="0" animBg="1"/>
      <p:bldP spid="30" grpId="0" animBg="1"/>
      <p:bldP spid="31" grpId="0" animBg="1"/>
      <p:bldP spid="40" grpId="0" animBg="1"/>
      <p:bldP spid="45" grpId="0" animBg="1"/>
      <p:bldP spid="46" grpId="0" animBg="1"/>
      <p:bldP spid="51" grpId="0" animBg="1"/>
      <p:bldP spid="52" grpId="0" animBg="1"/>
      <p:bldP spid="5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582756" y="989517"/>
            <a:ext cx="4875935" cy="1915548"/>
          </a:xfrm>
          <a:prstGeom prst="rect">
            <a:avLst/>
          </a:prstGeom>
        </p:spPr>
      </p:pic>
      <p:sp>
        <p:nvSpPr>
          <p:cNvPr id="3" name="Oval 2"/>
          <p:cNvSpPr/>
          <p:nvPr/>
        </p:nvSpPr>
        <p:spPr>
          <a:xfrm>
            <a:off x="1315963" y="1873144"/>
            <a:ext cx="37975" cy="3483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Oval 3"/>
          <p:cNvSpPr/>
          <p:nvPr/>
        </p:nvSpPr>
        <p:spPr>
          <a:xfrm>
            <a:off x="1390452" y="1873144"/>
            <a:ext cx="37975" cy="3483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Oval 4"/>
          <p:cNvSpPr/>
          <p:nvPr/>
        </p:nvSpPr>
        <p:spPr>
          <a:xfrm>
            <a:off x="1464941" y="1873144"/>
            <a:ext cx="37975" cy="3483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6" name="Straight Connector 5"/>
          <p:cNvCxnSpPr/>
          <p:nvPr/>
        </p:nvCxnSpPr>
        <p:spPr>
          <a:xfrm>
            <a:off x="1102427" y="1895613"/>
            <a:ext cx="180527"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2504137" y="1888115"/>
            <a:ext cx="12707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2369618" y="1888115"/>
            <a:ext cx="113924"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sp>
        <p:nvSpPr>
          <p:cNvPr id="9" name="Oval 8"/>
          <p:cNvSpPr/>
          <p:nvPr/>
        </p:nvSpPr>
        <p:spPr>
          <a:xfrm>
            <a:off x="2318863" y="1870699"/>
            <a:ext cx="37975" cy="3483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Oval 9"/>
          <p:cNvSpPr/>
          <p:nvPr/>
        </p:nvSpPr>
        <p:spPr>
          <a:xfrm>
            <a:off x="2262266" y="1871827"/>
            <a:ext cx="37975" cy="3483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Oval 10"/>
          <p:cNvSpPr/>
          <p:nvPr/>
        </p:nvSpPr>
        <p:spPr>
          <a:xfrm>
            <a:off x="3338853" y="1873144"/>
            <a:ext cx="37975" cy="3483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Oval 11"/>
          <p:cNvSpPr/>
          <p:nvPr/>
        </p:nvSpPr>
        <p:spPr>
          <a:xfrm>
            <a:off x="3817611" y="1873144"/>
            <a:ext cx="37975" cy="3483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3" name="Straight Connector 12"/>
          <p:cNvCxnSpPr/>
          <p:nvPr/>
        </p:nvCxnSpPr>
        <p:spPr>
          <a:xfrm>
            <a:off x="3433060" y="1889243"/>
            <a:ext cx="157011" cy="1317"/>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3625336" y="1888115"/>
            <a:ext cx="157011" cy="1317"/>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4467565" y="1878198"/>
            <a:ext cx="157011" cy="1317"/>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4754567" y="1878198"/>
            <a:ext cx="229619" cy="2049"/>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sp>
        <p:nvSpPr>
          <p:cNvPr id="17" name="Oval 16"/>
          <p:cNvSpPr/>
          <p:nvPr/>
        </p:nvSpPr>
        <p:spPr>
          <a:xfrm>
            <a:off x="4670584" y="1860782"/>
            <a:ext cx="37975" cy="3483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Oval 17"/>
          <p:cNvSpPr/>
          <p:nvPr/>
        </p:nvSpPr>
        <p:spPr>
          <a:xfrm>
            <a:off x="1118786" y="2416886"/>
            <a:ext cx="37975" cy="3483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Oval 18"/>
          <p:cNvSpPr/>
          <p:nvPr/>
        </p:nvSpPr>
        <p:spPr>
          <a:xfrm>
            <a:off x="1192691" y="2416886"/>
            <a:ext cx="37975" cy="3483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Oval 19"/>
          <p:cNvSpPr/>
          <p:nvPr/>
        </p:nvSpPr>
        <p:spPr>
          <a:xfrm>
            <a:off x="1427770" y="2407619"/>
            <a:ext cx="52143" cy="53365"/>
          </a:xfrm>
          <a:prstGeom prst="ellipse">
            <a:avLst/>
          </a:prstGeom>
          <a:solidFill>
            <a:schemeClr val="tx1"/>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1" name="Straight Connector 20"/>
          <p:cNvCxnSpPr/>
          <p:nvPr/>
        </p:nvCxnSpPr>
        <p:spPr>
          <a:xfrm>
            <a:off x="1277696" y="2434301"/>
            <a:ext cx="112756"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2229112" y="2424746"/>
            <a:ext cx="225731" cy="8"/>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flipV="1">
            <a:off x="2475583" y="2423631"/>
            <a:ext cx="155624" cy="1115"/>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Oval 23"/>
          <p:cNvSpPr/>
          <p:nvPr/>
        </p:nvSpPr>
        <p:spPr>
          <a:xfrm>
            <a:off x="2651947" y="2406216"/>
            <a:ext cx="37975" cy="3483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5" name="Straight Connector 24"/>
          <p:cNvCxnSpPr/>
          <p:nvPr/>
        </p:nvCxnSpPr>
        <p:spPr>
          <a:xfrm>
            <a:off x="3531648" y="2414670"/>
            <a:ext cx="190605"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flipV="1">
            <a:off x="3739799" y="2414670"/>
            <a:ext cx="132602"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sp>
        <p:nvSpPr>
          <p:cNvPr id="27" name="Oval 26"/>
          <p:cNvSpPr/>
          <p:nvPr/>
        </p:nvSpPr>
        <p:spPr>
          <a:xfrm>
            <a:off x="3367390" y="2402313"/>
            <a:ext cx="37975" cy="3483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Oval 27"/>
          <p:cNvSpPr/>
          <p:nvPr/>
        </p:nvSpPr>
        <p:spPr>
          <a:xfrm>
            <a:off x="3468042" y="2404524"/>
            <a:ext cx="37975" cy="3483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9" name="Straight Connector 28"/>
          <p:cNvCxnSpPr/>
          <p:nvPr/>
        </p:nvCxnSpPr>
        <p:spPr>
          <a:xfrm flipV="1">
            <a:off x="4413469" y="2419728"/>
            <a:ext cx="165409"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flipV="1">
            <a:off x="4901481" y="2423631"/>
            <a:ext cx="165409"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sp>
        <p:nvSpPr>
          <p:cNvPr id="31" name="Oval 30"/>
          <p:cNvSpPr/>
          <p:nvPr/>
        </p:nvSpPr>
        <p:spPr>
          <a:xfrm>
            <a:off x="4610718" y="2404524"/>
            <a:ext cx="37975" cy="3483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Oval 31"/>
          <p:cNvSpPr/>
          <p:nvPr/>
        </p:nvSpPr>
        <p:spPr>
          <a:xfrm>
            <a:off x="4713526" y="2404524"/>
            <a:ext cx="37975" cy="3483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Oval 32"/>
          <p:cNvSpPr/>
          <p:nvPr/>
        </p:nvSpPr>
        <p:spPr>
          <a:xfrm>
            <a:off x="4816335" y="2406216"/>
            <a:ext cx="37975" cy="3483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TextBox 33"/>
          <p:cNvSpPr txBox="1"/>
          <p:nvPr/>
        </p:nvSpPr>
        <p:spPr>
          <a:xfrm>
            <a:off x="811801" y="2980343"/>
            <a:ext cx="4525113" cy="1231106"/>
          </a:xfrm>
          <a:prstGeom prst="rect">
            <a:avLst/>
          </a:prstGeom>
          <a:noFill/>
        </p:spPr>
        <p:txBody>
          <a:bodyPr wrap="square" rtlCol="0">
            <a:spAutoFit/>
          </a:bodyPr>
          <a:lstStyle/>
          <a:p>
            <a:r>
              <a:rPr lang="en-US" sz="1400" dirty="0">
                <a:latin typeface="Kristen ITC" panose="03050502040202030202" pitchFamily="66" charset="0"/>
              </a:rPr>
              <a:t>    wrist	      little	          school            thumb</a:t>
            </a:r>
          </a:p>
          <a:p>
            <a:endParaRPr lang="en-US" sz="1400" dirty="0">
              <a:latin typeface="Kristen ITC" panose="03050502040202030202" pitchFamily="66" charset="0"/>
            </a:endParaRPr>
          </a:p>
          <a:p>
            <a:r>
              <a:rPr lang="en-US" sz="1400" dirty="0">
                <a:latin typeface="Kristen ITC" panose="03050502040202030202" pitchFamily="66" charset="0"/>
              </a:rPr>
              <a:t>    lorry	      wheel	          wiggle            thunder	</a:t>
            </a:r>
          </a:p>
          <a:p>
            <a:endParaRPr lang="en-US" dirty="0">
              <a:latin typeface="Kristen ITC" panose="03050502040202030202" pitchFamily="66" charset="0"/>
            </a:endParaRPr>
          </a:p>
        </p:txBody>
      </p:sp>
      <p:sp>
        <p:nvSpPr>
          <p:cNvPr id="36" name="TextBox 35"/>
          <p:cNvSpPr txBox="1"/>
          <p:nvPr/>
        </p:nvSpPr>
        <p:spPr>
          <a:xfrm>
            <a:off x="6719035" y="716185"/>
            <a:ext cx="4525113" cy="1231106"/>
          </a:xfrm>
          <a:prstGeom prst="rect">
            <a:avLst/>
          </a:prstGeom>
          <a:noFill/>
        </p:spPr>
        <p:txBody>
          <a:bodyPr wrap="square" rtlCol="0">
            <a:spAutoFit/>
          </a:bodyPr>
          <a:lstStyle/>
          <a:p>
            <a:r>
              <a:rPr lang="en-US" sz="1400" dirty="0">
                <a:latin typeface="Kristen ITC" panose="03050502040202030202" pitchFamily="66" charset="0"/>
              </a:rPr>
              <a:t>    </a:t>
            </a:r>
            <a:r>
              <a:rPr lang="en-US" sz="1400" dirty="0" err="1">
                <a:latin typeface="Kristen ITC" panose="03050502040202030202" pitchFamily="66" charset="0"/>
              </a:rPr>
              <a:t>rist</a:t>
            </a:r>
            <a:r>
              <a:rPr lang="en-US" sz="1400" dirty="0">
                <a:latin typeface="Kristen ITC" panose="03050502040202030202" pitchFamily="66" charset="0"/>
              </a:rPr>
              <a:t>	      little	          </a:t>
            </a:r>
            <a:r>
              <a:rPr lang="en-US" sz="1400" dirty="0" err="1">
                <a:latin typeface="Kristen ITC" panose="03050502040202030202" pitchFamily="66" charset="0"/>
              </a:rPr>
              <a:t>skool</a:t>
            </a:r>
            <a:r>
              <a:rPr lang="en-US" sz="1400" dirty="0">
                <a:latin typeface="Kristen ITC" panose="03050502040202030202" pitchFamily="66" charset="0"/>
              </a:rPr>
              <a:t>            thumb</a:t>
            </a:r>
          </a:p>
          <a:p>
            <a:endParaRPr lang="en-US" sz="1400" dirty="0">
              <a:latin typeface="Kristen ITC" panose="03050502040202030202" pitchFamily="66" charset="0"/>
            </a:endParaRPr>
          </a:p>
          <a:p>
            <a:r>
              <a:rPr lang="en-US" sz="1400" dirty="0">
                <a:latin typeface="Kristen ITC" panose="03050502040202030202" pitchFamily="66" charset="0"/>
              </a:rPr>
              <a:t>    lorry	      wheel	          </a:t>
            </a:r>
            <a:r>
              <a:rPr lang="en-US" sz="1400" dirty="0" err="1">
                <a:latin typeface="Kristen ITC" panose="03050502040202030202" pitchFamily="66" charset="0"/>
              </a:rPr>
              <a:t>wigle</a:t>
            </a:r>
            <a:r>
              <a:rPr lang="en-US" sz="1400" dirty="0">
                <a:latin typeface="Kristen ITC" panose="03050502040202030202" pitchFamily="66" charset="0"/>
              </a:rPr>
              <a:t>            thunder	</a:t>
            </a:r>
          </a:p>
          <a:p>
            <a:endParaRPr lang="en-US" dirty="0">
              <a:latin typeface="Kristen ITC" panose="03050502040202030202" pitchFamily="66" charset="0"/>
            </a:endParaRPr>
          </a:p>
        </p:txBody>
      </p:sp>
      <p:cxnSp>
        <p:nvCxnSpPr>
          <p:cNvPr id="38" name="Straight Connector 37"/>
          <p:cNvCxnSpPr/>
          <p:nvPr/>
        </p:nvCxnSpPr>
        <p:spPr>
          <a:xfrm flipV="1">
            <a:off x="937129" y="3190119"/>
            <a:ext cx="4274455" cy="1385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flipV="1">
            <a:off x="937129" y="3595896"/>
            <a:ext cx="4274455" cy="1385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flipV="1">
            <a:off x="6969693" y="975662"/>
            <a:ext cx="4274455" cy="1385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flipV="1">
            <a:off x="6969693" y="1366196"/>
            <a:ext cx="4274455" cy="1385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3" name="TextBox 42"/>
          <p:cNvSpPr txBox="1"/>
          <p:nvPr/>
        </p:nvSpPr>
        <p:spPr>
          <a:xfrm>
            <a:off x="6719035" y="1825494"/>
            <a:ext cx="4525113" cy="2215991"/>
          </a:xfrm>
          <a:prstGeom prst="rect">
            <a:avLst/>
          </a:prstGeom>
          <a:noFill/>
        </p:spPr>
        <p:txBody>
          <a:bodyPr wrap="square" rtlCol="0">
            <a:spAutoFit/>
          </a:bodyPr>
          <a:lstStyle/>
          <a:p>
            <a:r>
              <a:rPr lang="en-US" sz="1400" dirty="0">
                <a:latin typeface="Kristen ITC" panose="03050502040202030202" pitchFamily="66" charset="0"/>
              </a:rPr>
              <a:t>    wrist	      wrist          </a:t>
            </a:r>
            <a:r>
              <a:rPr lang="en-US" sz="1400" dirty="0" err="1">
                <a:latin typeface="Kristen ITC" panose="03050502040202030202" pitchFamily="66" charset="0"/>
              </a:rPr>
              <a:t>wrist</a:t>
            </a:r>
            <a:r>
              <a:rPr lang="en-US" sz="1400" dirty="0">
                <a:latin typeface="Kristen ITC" panose="03050502040202030202" pitchFamily="66" charset="0"/>
              </a:rPr>
              <a:t>         </a:t>
            </a:r>
            <a:r>
              <a:rPr lang="en-US" sz="1400" dirty="0" err="1">
                <a:latin typeface="Kristen ITC" panose="03050502040202030202" pitchFamily="66" charset="0"/>
              </a:rPr>
              <a:t>wrist</a:t>
            </a:r>
            <a:endParaRPr lang="en-US" sz="1400" dirty="0">
              <a:latin typeface="Kristen ITC" panose="03050502040202030202" pitchFamily="66" charset="0"/>
            </a:endParaRPr>
          </a:p>
          <a:p>
            <a:endParaRPr lang="en-US" sz="1400" dirty="0">
              <a:latin typeface="Kristen ITC" panose="03050502040202030202" pitchFamily="66" charset="0"/>
            </a:endParaRPr>
          </a:p>
          <a:p>
            <a:r>
              <a:rPr lang="en-US" sz="1400" dirty="0">
                <a:latin typeface="Kristen ITC" panose="03050502040202030202" pitchFamily="66" charset="0"/>
              </a:rPr>
              <a:t>    school	      school        </a:t>
            </a:r>
            <a:r>
              <a:rPr lang="en-US" sz="1400" dirty="0" err="1">
                <a:latin typeface="Kristen ITC" panose="03050502040202030202" pitchFamily="66" charset="0"/>
              </a:rPr>
              <a:t>school</a:t>
            </a:r>
            <a:r>
              <a:rPr lang="en-US" sz="1400" dirty="0">
                <a:latin typeface="Kristen ITC" panose="03050502040202030202" pitchFamily="66" charset="0"/>
              </a:rPr>
              <a:t>      </a:t>
            </a:r>
            <a:r>
              <a:rPr lang="en-US" sz="1400" dirty="0" err="1">
                <a:latin typeface="Kristen ITC" panose="03050502040202030202" pitchFamily="66" charset="0"/>
              </a:rPr>
              <a:t>school</a:t>
            </a:r>
            <a:endParaRPr lang="en-US" sz="1400" dirty="0">
              <a:latin typeface="Kristen ITC" panose="03050502040202030202" pitchFamily="66" charset="0"/>
            </a:endParaRPr>
          </a:p>
          <a:p>
            <a:endParaRPr lang="en-US" sz="1400" dirty="0">
              <a:latin typeface="Kristen ITC" panose="03050502040202030202" pitchFamily="66" charset="0"/>
            </a:endParaRPr>
          </a:p>
          <a:p>
            <a:r>
              <a:rPr lang="en-US" sz="1400" dirty="0">
                <a:latin typeface="Kristen ITC" panose="03050502040202030202" pitchFamily="66" charset="0"/>
              </a:rPr>
              <a:t>    wiggle         </a:t>
            </a:r>
            <a:r>
              <a:rPr lang="en-US" sz="1400" dirty="0" err="1">
                <a:latin typeface="Kristen ITC" panose="03050502040202030202" pitchFamily="66" charset="0"/>
              </a:rPr>
              <a:t>wiggle</a:t>
            </a:r>
            <a:r>
              <a:rPr lang="en-US" sz="1400" dirty="0">
                <a:latin typeface="Kristen ITC" panose="03050502040202030202" pitchFamily="66" charset="0"/>
              </a:rPr>
              <a:t>         </a:t>
            </a:r>
            <a:r>
              <a:rPr lang="en-US" sz="1400" dirty="0" err="1">
                <a:latin typeface="Kristen ITC" panose="03050502040202030202" pitchFamily="66" charset="0"/>
              </a:rPr>
              <a:t>wiggle</a:t>
            </a:r>
            <a:r>
              <a:rPr lang="en-US" sz="1400" dirty="0">
                <a:latin typeface="Kristen ITC" panose="03050502040202030202" pitchFamily="66" charset="0"/>
              </a:rPr>
              <a:t>       </a:t>
            </a:r>
            <a:r>
              <a:rPr lang="en-US" sz="1400" dirty="0" err="1">
                <a:latin typeface="Kristen ITC" panose="03050502040202030202" pitchFamily="66" charset="0"/>
              </a:rPr>
              <a:t>wiggle</a:t>
            </a:r>
            <a:r>
              <a:rPr lang="en-US" sz="1400" dirty="0">
                <a:latin typeface="Kristen ITC" panose="03050502040202030202" pitchFamily="66" charset="0"/>
              </a:rPr>
              <a:t>	</a:t>
            </a:r>
          </a:p>
          <a:p>
            <a:endParaRPr lang="en-US" dirty="0">
              <a:latin typeface="Kristen ITC" panose="03050502040202030202" pitchFamily="66" charset="0"/>
            </a:endParaRPr>
          </a:p>
          <a:p>
            <a:r>
              <a:rPr lang="en-US" dirty="0">
                <a:latin typeface="Kristen ITC" panose="03050502040202030202" pitchFamily="66" charset="0"/>
              </a:rPr>
              <a:t>    </a:t>
            </a:r>
            <a:r>
              <a:rPr lang="en-US" sz="1400" dirty="0">
                <a:latin typeface="Kristen ITC" panose="03050502040202030202" pitchFamily="66" charset="0"/>
              </a:rPr>
              <a:t>wrist	     school         wiggle</a:t>
            </a:r>
          </a:p>
          <a:p>
            <a:endParaRPr lang="en-US" dirty="0">
              <a:latin typeface="Kristen ITC" panose="03050502040202030202" pitchFamily="66" charset="0"/>
            </a:endParaRPr>
          </a:p>
        </p:txBody>
      </p:sp>
      <p:cxnSp>
        <p:nvCxnSpPr>
          <p:cNvPr id="44" name="Straight Connector 43"/>
          <p:cNvCxnSpPr/>
          <p:nvPr/>
        </p:nvCxnSpPr>
        <p:spPr>
          <a:xfrm flipV="1">
            <a:off x="6969693" y="2057378"/>
            <a:ext cx="4274455" cy="1385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flipV="1">
            <a:off x="6969693" y="2489360"/>
            <a:ext cx="4274455" cy="1385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flipV="1">
            <a:off x="6969693" y="2891210"/>
            <a:ext cx="4274455" cy="1385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flipV="1">
            <a:off x="6969693" y="1697969"/>
            <a:ext cx="4274455" cy="1385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flipH="1">
            <a:off x="5985164" y="290945"/>
            <a:ext cx="13854" cy="613756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flipV="1">
            <a:off x="937129" y="3967679"/>
            <a:ext cx="4274455" cy="1385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flipV="1">
            <a:off x="937129" y="4342921"/>
            <a:ext cx="4274455" cy="1385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flipV="1">
            <a:off x="937129" y="4727729"/>
            <a:ext cx="4274455" cy="1385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flipV="1">
            <a:off x="973029" y="5729659"/>
            <a:ext cx="4274455" cy="1385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flipV="1">
            <a:off x="942126" y="5039457"/>
            <a:ext cx="4274455" cy="1385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flipV="1">
            <a:off x="973029" y="5351185"/>
            <a:ext cx="4274455" cy="1385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flipV="1">
            <a:off x="955639" y="6101205"/>
            <a:ext cx="4274455" cy="1385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flipV="1">
            <a:off x="6976124" y="3259059"/>
            <a:ext cx="4274455" cy="1385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flipV="1">
            <a:off x="6976124" y="3634301"/>
            <a:ext cx="4274455" cy="1385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flipV="1">
            <a:off x="6976124" y="4019109"/>
            <a:ext cx="4274455" cy="1385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flipV="1">
            <a:off x="7012024" y="5021039"/>
            <a:ext cx="4274455" cy="1385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flipV="1">
            <a:off x="6981121" y="4330837"/>
            <a:ext cx="4274455" cy="1385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flipV="1">
            <a:off x="7012024" y="4642565"/>
            <a:ext cx="4274455" cy="1385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flipV="1">
            <a:off x="6994634" y="5392585"/>
            <a:ext cx="4274455" cy="1385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flipV="1">
            <a:off x="7029414" y="5743174"/>
            <a:ext cx="4274455" cy="1385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flipV="1">
            <a:off x="7012024" y="6114720"/>
            <a:ext cx="4274455" cy="1385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66" name="TextBox 65"/>
          <p:cNvSpPr txBox="1"/>
          <p:nvPr/>
        </p:nvSpPr>
        <p:spPr>
          <a:xfrm>
            <a:off x="329119" y="334088"/>
            <a:ext cx="4806087" cy="400110"/>
          </a:xfrm>
          <a:prstGeom prst="rect">
            <a:avLst/>
          </a:prstGeom>
          <a:noFill/>
        </p:spPr>
        <p:txBody>
          <a:bodyPr wrap="square" rtlCol="0">
            <a:spAutoFit/>
          </a:bodyPr>
          <a:lstStyle/>
          <a:p>
            <a:r>
              <a:rPr lang="en-US" sz="2000" b="1" dirty="0">
                <a:solidFill>
                  <a:srgbClr val="660066"/>
                </a:solidFill>
                <a:latin typeface="Century Gothic" panose="020B0502020202020204" pitchFamily="34" charset="0"/>
              </a:rPr>
              <a:t>What a spelling book might look like:</a:t>
            </a:r>
            <a:endParaRPr lang="en-GB" sz="2000" b="1" dirty="0">
              <a:solidFill>
                <a:srgbClr val="660066"/>
              </a:solidFill>
              <a:latin typeface="Century Gothic" panose="020B0502020202020204" pitchFamily="34" charset="0"/>
            </a:endParaRPr>
          </a:p>
        </p:txBody>
      </p:sp>
      <p:sp>
        <p:nvSpPr>
          <p:cNvPr id="67" name="Oval 66"/>
          <p:cNvSpPr/>
          <p:nvPr/>
        </p:nvSpPr>
        <p:spPr>
          <a:xfrm>
            <a:off x="6877379" y="677234"/>
            <a:ext cx="594889" cy="391089"/>
          </a:xfrm>
          <a:prstGeom prst="ellipse">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9" name="Oval 68"/>
          <p:cNvSpPr/>
          <p:nvPr/>
        </p:nvSpPr>
        <p:spPr>
          <a:xfrm>
            <a:off x="9065431" y="677233"/>
            <a:ext cx="594889" cy="391089"/>
          </a:xfrm>
          <a:prstGeom prst="ellipse">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0" name="Oval 69"/>
          <p:cNvSpPr/>
          <p:nvPr/>
        </p:nvSpPr>
        <p:spPr>
          <a:xfrm>
            <a:off x="9113499" y="1079191"/>
            <a:ext cx="594889" cy="391089"/>
          </a:xfrm>
          <a:prstGeom prst="ellipse">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1" name="Rectangle 70"/>
          <p:cNvSpPr/>
          <p:nvPr/>
        </p:nvSpPr>
        <p:spPr>
          <a:xfrm>
            <a:off x="6877379" y="1697969"/>
            <a:ext cx="4081566" cy="149215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2" name="TextBox 71"/>
          <p:cNvSpPr txBox="1"/>
          <p:nvPr/>
        </p:nvSpPr>
        <p:spPr>
          <a:xfrm>
            <a:off x="200644" y="748092"/>
            <a:ext cx="937129" cy="369332"/>
          </a:xfrm>
          <a:prstGeom prst="rect">
            <a:avLst/>
          </a:prstGeom>
          <a:noFill/>
        </p:spPr>
        <p:txBody>
          <a:bodyPr wrap="square" rtlCol="0">
            <a:spAutoFit/>
          </a:bodyPr>
          <a:lstStyle/>
          <a:p>
            <a:r>
              <a:rPr lang="en-US" dirty="0">
                <a:solidFill>
                  <a:srgbClr val="FF6600"/>
                </a:solidFill>
              </a:rPr>
              <a:t>Day 1</a:t>
            </a:r>
            <a:endParaRPr lang="en-GB" dirty="0">
              <a:solidFill>
                <a:srgbClr val="FF6600"/>
              </a:solidFill>
            </a:endParaRPr>
          </a:p>
        </p:txBody>
      </p:sp>
      <p:sp>
        <p:nvSpPr>
          <p:cNvPr id="73" name="TextBox 72"/>
          <p:cNvSpPr txBox="1"/>
          <p:nvPr/>
        </p:nvSpPr>
        <p:spPr>
          <a:xfrm>
            <a:off x="181657" y="2757877"/>
            <a:ext cx="937129" cy="369332"/>
          </a:xfrm>
          <a:prstGeom prst="rect">
            <a:avLst/>
          </a:prstGeom>
          <a:noFill/>
        </p:spPr>
        <p:txBody>
          <a:bodyPr wrap="square" rtlCol="0">
            <a:spAutoFit/>
          </a:bodyPr>
          <a:lstStyle/>
          <a:p>
            <a:r>
              <a:rPr lang="en-US" dirty="0">
                <a:solidFill>
                  <a:srgbClr val="FF6600"/>
                </a:solidFill>
              </a:rPr>
              <a:t>Day 2</a:t>
            </a:r>
            <a:endParaRPr lang="en-GB" dirty="0">
              <a:solidFill>
                <a:srgbClr val="FF6600"/>
              </a:solidFill>
            </a:endParaRPr>
          </a:p>
        </p:txBody>
      </p:sp>
      <p:sp>
        <p:nvSpPr>
          <p:cNvPr id="74" name="TextBox 73"/>
          <p:cNvSpPr txBox="1"/>
          <p:nvPr/>
        </p:nvSpPr>
        <p:spPr>
          <a:xfrm>
            <a:off x="6268133" y="297376"/>
            <a:ext cx="937129" cy="369332"/>
          </a:xfrm>
          <a:prstGeom prst="rect">
            <a:avLst/>
          </a:prstGeom>
          <a:noFill/>
        </p:spPr>
        <p:txBody>
          <a:bodyPr wrap="square" rtlCol="0">
            <a:spAutoFit/>
          </a:bodyPr>
          <a:lstStyle/>
          <a:p>
            <a:r>
              <a:rPr lang="en-US" dirty="0">
                <a:solidFill>
                  <a:srgbClr val="FF6600"/>
                </a:solidFill>
              </a:rPr>
              <a:t>Day 3</a:t>
            </a:r>
            <a:endParaRPr lang="en-GB" dirty="0">
              <a:solidFill>
                <a:srgbClr val="FF6600"/>
              </a:solidFill>
            </a:endParaRPr>
          </a:p>
        </p:txBody>
      </p:sp>
      <p:sp>
        <p:nvSpPr>
          <p:cNvPr id="75" name="TextBox 74"/>
          <p:cNvSpPr txBox="1"/>
          <p:nvPr/>
        </p:nvSpPr>
        <p:spPr>
          <a:xfrm>
            <a:off x="6178703" y="3150628"/>
            <a:ext cx="937129" cy="369332"/>
          </a:xfrm>
          <a:prstGeom prst="rect">
            <a:avLst/>
          </a:prstGeom>
          <a:noFill/>
        </p:spPr>
        <p:txBody>
          <a:bodyPr wrap="square" rtlCol="0">
            <a:spAutoFit/>
          </a:bodyPr>
          <a:lstStyle/>
          <a:p>
            <a:r>
              <a:rPr lang="en-US" dirty="0">
                <a:solidFill>
                  <a:srgbClr val="FF6600"/>
                </a:solidFill>
              </a:rPr>
              <a:t>Day 4</a:t>
            </a:r>
            <a:endParaRPr lang="en-GB" dirty="0">
              <a:solidFill>
                <a:srgbClr val="FF6600"/>
              </a:solidFill>
            </a:endParaRPr>
          </a:p>
        </p:txBody>
      </p:sp>
    </p:spTree>
    <p:extLst>
      <p:ext uri="{BB962C8B-B14F-4D97-AF65-F5344CB8AC3E}">
        <p14:creationId xmlns:p14="http://schemas.microsoft.com/office/powerpoint/2010/main" val="15629417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9"/>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8"/>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4"/>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2"/>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5"/>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7"/>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6"/>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8"/>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9"/>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21"/>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20"/>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22"/>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23"/>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24"/>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27"/>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28"/>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25"/>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26"/>
                                        </p:tgtEl>
                                        <p:attrNameLst>
                                          <p:attrName>style.visibility</p:attrName>
                                        </p:attrNameLst>
                                      </p:cBhvr>
                                      <p:to>
                                        <p:strVal val="visible"/>
                                      </p:to>
                                    </p:set>
                                  </p:childTnLst>
                                </p:cTn>
                              </p:par>
                              <p:par>
                                <p:cTn id="61" presetID="1" presetClass="entr" presetSubtype="0" fill="hold" nodeType="withEffect">
                                  <p:stCondLst>
                                    <p:cond delay="0"/>
                                  </p:stCondLst>
                                  <p:childTnLst>
                                    <p:set>
                                      <p:cBhvr>
                                        <p:cTn id="62" dur="1" fill="hold">
                                          <p:stCondLst>
                                            <p:cond delay="0"/>
                                          </p:stCondLst>
                                        </p:cTn>
                                        <p:tgtEl>
                                          <p:spTgt spid="29"/>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31"/>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32"/>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33"/>
                                        </p:tgtEl>
                                        <p:attrNameLst>
                                          <p:attrName>style.visibility</p:attrName>
                                        </p:attrNameLst>
                                      </p:cBhvr>
                                      <p:to>
                                        <p:strVal val="visible"/>
                                      </p:to>
                                    </p:set>
                                  </p:childTnLst>
                                </p:cTn>
                              </p:par>
                              <p:par>
                                <p:cTn id="69" presetID="1" presetClass="entr" presetSubtype="0" fill="hold" nodeType="withEffect">
                                  <p:stCondLst>
                                    <p:cond delay="0"/>
                                  </p:stCondLst>
                                  <p:childTnLst>
                                    <p:set>
                                      <p:cBhvr>
                                        <p:cTn id="70" dur="1" fill="hold">
                                          <p:stCondLst>
                                            <p:cond delay="0"/>
                                          </p:stCondLst>
                                        </p:cTn>
                                        <p:tgtEl>
                                          <p:spTgt spid="30"/>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nodeType="clickEffect">
                                  <p:stCondLst>
                                    <p:cond delay="0"/>
                                  </p:stCondLst>
                                  <p:childTnLst>
                                    <p:set>
                                      <p:cBhvr>
                                        <p:cTn id="74" dur="1" fill="hold">
                                          <p:stCondLst>
                                            <p:cond delay="0"/>
                                          </p:stCondLst>
                                        </p:cTn>
                                        <p:tgtEl>
                                          <p:spTgt spid="73">
                                            <p:txEl>
                                              <p:pRg st="0" end="0"/>
                                            </p:txEl>
                                          </p:spTgt>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nodeType="clickEffect">
                                  <p:stCondLst>
                                    <p:cond delay="0"/>
                                  </p:stCondLst>
                                  <p:childTnLst>
                                    <p:set>
                                      <p:cBhvr>
                                        <p:cTn id="78" dur="1" fill="hold">
                                          <p:stCondLst>
                                            <p:cond delay="0"/>
                                          </p:stCondLst>
                                        </p:cTn>
                                        <p:tgtEl>
                                          <p:spTgt spid="34">
                                            <p:txEl>
                                              <p:pRg st="0" end="0"/>
                                            </p:txEl>
                                          </p:spTgt>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nodeType="clickEffect">
                                  <p:stCondLst>
                                    <p:cond delay="0"/>
                                  </p:stCondLst>
                                  <p:childTnLst>
                                    <p:set>
                                      <p:cBhvr>
                                        <p:cTn id="82" dur="1" fill="hold">
                                          <p:stCondLst>
                                            <p:cond delay="0"/>
                                          </p:stCondLst>
                                        </p:cTn>
                                        <p:tgtEl>
                                          <p:spTgt spid="34">
                                            <p:txEl>
                                              <p:pRg st="2" end="2"/>
                                            </p:txEl>
                                          </p:spTgt>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nodeType="clickEffect">
                                  <p:stCondLst>
                                    <p:cond delay="0"/>
                                  </p:stCondLst>
                                  <p:childTnLst>
                                    <p:set>
                                      <p:cBhvr>
                                        <p:cTn id="86" dur="1" fill="hold">
                                          <p:stCondLst>
                                            <p:cond delay="0"/>
                                          </p:stCondLst>
                                        </p:cTn>
                                        <p:tgtEl>
                                          <p:spTgt spid="74">
                                            <p:txEl>
                                              <p:pRg st="0" end="0"/>
                                            </p:txEl>
                                          </p:spTgt>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presetID="1" presetClass="entr" presetSubtype="0" fill="hold" nodeType="clickEffect">
                                  <p:stCondLst>
                                    <p:cond delay="0"/>
                                  </p:stCondLst>
                                  <p:childTnLst>
                                    <p:set>
                                      <p:cBhvr>
                                        <p:cTn id="90" dur="1" fill="hold">
                                          <p:stCondLst>
                                            <p:cond delay="0"/>
                                          </p:stCondLst>
                                        </p:cTn>
                                        <p:tgtEl>
                                          <p:spTgt spid="36">
                                            <p:txEl>
                                              <p:pRg st="0" end="0"/>
                                            </p:txEl>
                                          </p:spTgt>
                                        </p:tgtEl>
                                        <p:attrNameLst>
                                          <p:attrName>style.visibility</p:attrName>
                                        </p:attrNameLst>
                                      </p:cBhvr>
                                      <p:to>
                                        <p:strVal val="visible"/>
                                      </p:to>
                                    </p:set>
                                  </p:childTnLst>
                                </p:cTn>
                              </p:par>
                              <p:par>
                                <p:cTn id="91" presetID="1" presetClass="entr" presetSubtype="0" fill="hold" nodeType="withEffect">
                                  <p:stCondLst>
                                    <p:cond delay="0"/>
                                  </p:stCondLst>
                                  <p:childTnLst>
                                    <p:set>
                                      <p:cBhvr>
                                        <p:cTn id="92" dur="1" fill="hold">
                                          <p:stCondLst>
                                            <p:cond delay="0"/>
                                          </p:stCondLst>
                                        </p:cTn>
                                        <p:tgtEl>
                                          <p:spTgt spid="36">
                                            <p:txEl>
                                              <p:pRg st="2" end="2"/>
                                            </p:txEl>
                                          </p:spTgt>
                                        </p:tgtEl>
                                        <p:attrNameLst>
                                          <p:attrName>style.visibility</p:attrName>
                                        </p:attrNameLst>
                                      </p:cBhvr>
                                      <p:to>
                                        <p:strVal val="visible"/>
                                      </p:to>
                                    </p:set>
                                  </p:childTnLst>
                                </p:cTn>
                              </p:par>
                            </p:childTnLst>
                          </p:cTn>
                        </p:par>
                      </p:childTnLst>
                    </p:cTn>
                  </p:par>
                  <p:par>
                    <p:cTn id="93" fill="hold">
                      <p:stCondLst>
                        <p:cond delay="indefinite"/>
                      </p:stCondLst>
                      <p:childTnLst>
                        <p:par>
                          <p:cTn id="94" fill="hold">
                            <p:stCondLst>
                              <p:cond delay="0"/>
                            </p:stCondLst>
                            <p:childTnLst>
                              <p:par>
                                <p:cTn id="95" presetID="1" presetClass="entr" presetSubtype="0" fill="hold" grpId="0" nodeType="clickEffect">
                                  <p:stCondLst>
                                    <p:cond delay="0"/>
                                  </p:stCondLst>
                                  <p:childTnLst>
                                    <p:set>
                                      <p:cBhvr>
                                        <p:cTn id="96" dur="1" fill="hold">
                                          <p:stCondLst>
                                            <p:cond delay="0"/>
                                          </p:stCondLst>
                                        </p:cTn>
                                        <p:tgtEl>
                                          <p:spTgt spid="70"/>
                                        </p:tgtEl>
                                        <p:attrNameLst>
                                          <p:attrName>style.visibility</p:attrName>
                                        </p:attrNameLst>
                                      </p:cBhvr>
                                      <p:to>
                                        <p:strVal val="visible"/>
                                      </p:to>
                                    </p:set>
                                  </p:childTnLst>
                                </p:cTn>
                              </p:par>
                              <p:par>
                                <p:cTn id="97" presetID="1" presetClass="entr" presetSubtype="0" fill="hold" grpId="0" nodeType="withEffect">
                                  <p:stCondLst>
                                    <p:cond delay="0"/>
                                  </p:stCondLst>
                                  <p:childTnLst>
                                    <p:set>
                                      <p:cBhvr>
                                        <p:cTn id="98" dur="1" fill="hold">
                                          <p:stCondLst>
                                            <p:cond delay="0"/>
                                          </p:stCondLst>
                                        </p:cTn>
                                        <p:tgtEl>
                                          <p:spTgt spid="67"/>
                                        </p:tgtEl>
                                        <p:attrNameLst>
                                          <p:attrName>style.visibility</p:attrName>
                                        </p:attrNameLst>
                                      </p:cBhvr>
                                      <p:to>
                                        <p:strVal val="visible"/>
                                      </p:to>
                                    </p:set>
                                  </p:childTnLst>
                                </p:cTn>
                              </p:par>
                              <p:par>
                                <p:cTn id="99" presetID="1" presetClass="entr" presetSubtype="0" fill="hold" grpId="0" nodeType="withEffect">
                                  <p:stCondLst>
                                    <p:cond delay="0"/>
                                  </p:stCondLst>
                                  <p:childTnLst>
                                    <p:set>
                                      <p:cBhvr>
                                        <p:cTn id="100" dur="1" fill="hold">
                                          <p:stCondLst>
                                            <p:cond delay="0"/>
                                          </p:stCondLst>
                                        </p:cTn>
                                        <p:tgtEl>
                                          <p:spTgt spid="69"/>
                                        </p:tgtEl>
                                        <p:attrNameLst>
                                          <p:attrName>style.visibility</p:attrName>
                                        </p:attrNameLst>
                                      </p:cBhvr>
                                      <p:to>
                                        <p:strVal val="visible"/>
                                      </p:to>
                                    </p:set>
                                  </p:childTnLst>
                                </p:cTn>
                              </p:par>
                            </p:childTnLst>
                          </p:cTn>
                        </p:par>
                      </p:childTnLst>
                    </p:cTn>
                  </p:par>
                  <p:par>
                    <p:cTn id="101" fill="hold">
                      <p:stCondLst>
                        <p:cond delay="indefinite"/>
                      </p:stCondLst>
                      <p:childTnLst>
                        <p:par>
                          <p:cTn id="102" fill="hold">
                            <p:stCondLst>
                              <p:cond delay="0"/>
                            </p:stCondLst>
                            <p:childTnLst>
                              <p:par>
                                <p:cTn id="103" presetID="1" presetClass="entr" presetSubtype="0" fill="hold" nodeType="clickEffect">
                                  <p:stCondLst>
                                    <p:cond delay="0"/>
                                  </p:stCondLst>
                                  <p:childTnLst>
                                    <p:set>
                                      <p:cBhvr>
                                        <p:cTn id="104" dur="1" fill="hold">
                                          <p:stCondLst>
                                            <p:cond delay="0"/>
                                          </p:stCondLst>
                                        </p:cTn>
                                        <p:tgtEl>
                                          <p:spTgt spid="43">
                                            <p:txEl>
                                              <p:pRg st="0" end="0"/>
                                            </p:txEl>
                                          </p:spTgt>
                                        </p:tgtEl>
                                        <p:attrNameLst>
                                          <p:attrName>style.visibility</p:attrName>
                                        </p:attrNameLst>
                                      </p:cBhvr>
                                      <p:to>
                                        <p:strVal val="visible"/>
                                      </p:to>
                                    </p:set>
                                  </p:childTnLst>
                                </p:cTn>
                              </p:par>
                              <p:par>
                                <p:cTn id="105" presetID="1" presetClass="entr" presetSubtype="0" fill="hold" nodeType="withEffect">
                                  <p:stCondLst>
                                    <p:cond delay="0"/>
                                  </p:stCondLst>
                                  <p:childTnLst>
                                    <p:set>
                                      <p:cBhvr>
                                        <p:cTn id="106" dur="1" fill="hold">
                                          <p:stCondLst>
                                            <p:cond delay="0"/>
                                          </p:stCondLst>
                                        </p:cTn>
                                        <p:tgtEl>
                                          <p:spTgt spid="43">
                                            <p:txEl>
                                              <p:pRg st="2" end="2"/>
                                            </p:txEl>
                                          </p:spTgt>
                                        </p:tgtEl>
                                        <p:attrNameLst>
                                          <p:attrName>style.visibility</p:attrName>
                                        </p:attrNameLst>
                                      </p:cBhvr>
                                      <p:to>
                                        <p:strVal val="visible"/>
                                      </p:to>
                                    </p:set>
                                  </p:childTnLst>
                                </p:cTn>
                              </p:par>
                              <p:par>
                                <p:cTn id="107" presetID="1" presetClass="entr" presetSubtype="0" fill="hold" nodeType="withEffect">
                                  <p:stCondLst>
                                    <p:cond delay="0"/>
                                  </p:stCondLst>
                                  <p:childTnLst>
                                    <p:set>
                                      <p:cBhvr>
                                        <p:cTn id="108" dur="1" fill="hold">
                                          <p:stCondLst>
                                            <p:cond delay="0"/>
                                          </p:stCondLst>
                                        </p:cTn>
                                        <p:tgtEl>
                                          <p:spTgt spid="43">
                                            <p:txEl>
                                              <p:pRg st="4" end="4"/>
                                            </p:txEl>
                                          </p:spTgt>
                                        </p:tgtEl>
                                        <p:attrNameLst>
                                          <p:attrName>style.visibility</p:attrName>
                                        </p:attrNameLst>
                                      </p:cBhvr>
                                      <p:to>
                                        <p:strVal val="visible"/>
                                      </p:to>
                                    </p:set>
                                  </p:childTnLst>
                                </p:cTn>
                              </p:par>
                            </p:childTnLst>
                          </p:cTn>
                        </p:par>
                      </p:childTnLst>
                    </p:cTn>
                  </p:par>
                  <p:par>
                    <p:cTn id="109" fill="hold">
                      <p:stCondLst>
                        <p:cond delay="indefinite"/>
                      </p:stCondLst>
                      <p:childTnLst>
                        <p:par>
                          <p:cTn id="110" fill="hold">
                            <p:stCondLst>
                              <p:cond delay="0"/>
                            </p:stCondLst>
                            <p:childTnLst>
                              <p:par>
                                <p:cTn id="111" presetID="1" presetClass="entr" presetSubtype="0" fill="hold" nodeType="clickEffect">
                                  <p:stCondLst>
                                    <p:cond delay="0"/>
                                  </p:stCondLst>
                                  <p:childTnLst>
                                    <p:set>
                                      <p:cBhvr>
                                        <p:cTn id="112" dur="1" fill="hold">
                                          <p:stCondLst>
                                            <p:cond delay="0"/>
                                          </p:stCondLst>
                                        </p:cTn>
                                        <p:tgtEl>
                                          <p:spTgt spid="75">
                                            <p:txEl>
                                              <p:pRg st="0" end="0"/>
                                            </p:txEl>
                                          </p:spTgt>
                                        </p:tgtEl>
                                        <p:attrNameLst>
                                          <p:attrName>style.visibility</p:attrName>
                                        </p:attrNameLst>
                                      </p:cBhvr>
                                      <p:to>
                                        <p:strVal val="visible"/>
                                      </p:to>
                                    </p:set>
                                  </p:childTnLst>
                                </p:cTn>
                              </p:par>
                            </p:childTnLst>
                          </p:cTn>
                        </p:par>
                      </p:childTnLst>
                    </p:cTn>
                  </p:par>
                  <p:par>
                    <p:cTn id="113" fill="hold">
                      <p:stCondLst>
                        <p:cond delay="indefinite"/>
                      </p:stCondLst>
                      <p:childTnLst>
                        <p:par>
                          <p:cTn id="114" fill="hold">
                            <p:stCondLst>
                              <p:cond delay="0"/>
                            </p:stCondLst>
                            <p:childTnLst>
                              <p:par>
                                <p:cTn id="115" presetID="1" presetClass="entr" presetSubtype="0" fill="hold" grpId="0" nodeType="clickEffect">
                                  <p:stCondLst>
                                    <p:cond delay="0"/>
                                  </p:stCondLst>
                                  <p:childTnLst>
                                    <p:set>
                                      <p:cBhvr>
                                        <p:cTn id="116" dur="1" fill="hold">
                                          <p:stCondLst>
                                            <p:cond delay="0"/>
                                          </p:stCondLst>
                                        </p:cTn>
                                        <p:tgtEl>
                                          <p:spTgt spid="71"/>
                                        </p:tgtEl>
                                        <p:attrNameLst>
                                          <p:attrName>style.visibility</p:attrName>
                                        </p:attrNameLst>
                                      </p:cBhvr>
                                      <p:to>
                                        <p:strVal val="visible"/>
                                      </p:to>
                                    </p:set>
                                  </p:childTnLst>
                                </p:cTn>
                              </p:par>
                            </p:childTnLst>
                          </p:cTn>
                        </p:par>
                      </p:childTnLst>
                    </p:cTn>
                  </p:par>
                  <p:par>
                    <p:cTn id="117" fill="hold">
                      <p:stCondLst>
                        <p:cond delay="indefinite"/>
                      </p:stCondLst>
                      <p:childTnLst>
                        <p:par>
                          <p:cTn id="118" fill="hold">
                            <p:stCondLst>
                              <p:cond delay="0"/>
                            </p:stCondLst>
                            <p:childTnLst>
                              <p:par>
                                <p:cTn id="119" presetID="1" presetClass="entr" presetSubtype="0" fill="hold" nodeType="clickEffect">
                                  <p:stCondLst>
                                    <p:cond delay="0"/>
                                  </p:stCondLst>
                                  <p:childTnLst>
                                    <p:set>
                                      <p:cBhvr>
                                        <p:cTn id="120" dur="1" fill="hold">
                                          <p:stCondLst>
                                            <p:cond delay="0"/>
                                          </p:stCondLst>
                                        </p:cTn>
                                        <p:tgtEl>
                                          <p:spTgt spid="4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9" grpId="0" animBg="1"/>
      <p:bldP spid="10" grpId="0" animBg="1"/>
      <p:bldP spid="11" grpId="0" animBg="1"/>
      <p:bldP spid="12" grpId="0" animBg="1"/>
      <p:bldP spid="17" grpId="0" animBg="1"/>
      <p:bldP spid="18" grpId="0" animBg="1"/>
      <p:bldP spid="19" grpId="0" animBg="1"/>
      <p:bldP spid="20" grpId="0" animBg="1"/>
      <p:bldP spid="24" grpId="0" animBg="1"/>
      <p:bldP spid="27" grpId="0" animBg="1"/>
      <p:bldP spid="28" grpId="0" animBg="1"/>
      <p:bldP spid="31" grpId="0" animBg="1"/>
      <p:bldP spid="32" grpId="0" animBg="1"/>
      <p:bldP spid="33" grpId="0" animBg="1"/>
      <p:bldP spid="67" grpId="0" animBg="1"/>
      <p:bldP spid="69" grpId="0" animBg="1"/>
      <p:bldP spid="70" grpId="0" animBg="1"/>
      <p:bldP spid="71"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stretch>
            <a:fillRect/>
          </a:stretch>
        </p:blipFill>
        <p:spPr>
          <a:xfrm>
            <a:off x="647114" y="417023"/>
            <a:ext cx="11015003" cy="6127551"/>
          </a:xfrm>
          <a:prstGeom prst="rect">
            <a:avLst/>
          </a:prstGeom>
        </p:spPr>
      </p:pic>
    </p:spTree>
    <p:extLst>
      <p:ext uri="{BB962C8B-B14F-4D97-AF65-F5344CB8AC3E}">
        <p14:creationId xmlns:p14="http://schemas.microsoft.com/office/powerpoint/2010/main" val="7977973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6600"/>
        </a:solidFill>
        <a:effectLst/>
      </p:bgPr>
    </p:bg>
    <p:spTree>
      <p:nvGrpSpPr>
        <p:cNvPr id="1" name=""/>
        <p:cNvGrpSpPr/>
        <p:nvPr/>
      </p:nvGrpSpPr>
      <p:grpSpPr>
        <a:xfrm>
          <a:off x="0" y="0"/>
          <a:ext cx="0" cy="0"/>
          <a:chOff x="0" y="0"/>
          <a:chExt cx="0" cy="0"/>
        </a:xfrm>
      </p:grpSpPr>
      <p:sp>
        <p:nvSpPr>
          <p:cNvPr id="2" name="TextBox 1"/>
          <p:cNvSpPr txBox="1"/>
          <p:nvPr/>
        </p:nvSpPr>
        <p:spPr>
          <a:xfrm>
            <a:off x="554181" y="235527"/>
            <a:ext cx="10910987" cy="646331"/>
          </a:xfrm>
          <a:prstGeom prst="rect">
            <a:avLst/>
          </a:prstGeom>
          <a:noFill/>
        </p:spPr>
        <p:txBody>
          <a:bodyPr wrap="square" rtlCol="0">
            <a:spAutoFit/>
          </a:bodyPr>
          <a:lstStyle/>
          <a:p>
            <a:r>
              <a:rPr lang="en-US" sz="3600" b="1" dirty="0">
                <a:solidFill>
                  <a:schemeClr val="bg1"/>
                </a:solidFill>
                <a:latin typeface="Century Gothic" panose="020B0502020202020204" pitchFamily="34" charset="0"/>
              </a:rPr>
              <a:t>Reading</a:t>
            </a:r>
            <a:r>
              <a:rPr lang="en-US" sz="3600" dirty="0">
                <a:solidFill>
                  <a:schemeClr val="bg1"/>
                </a:solidFill>
                <a:latin typeface="Century Gothic" panose="020B0502020202020204" pitchFamily="34" charset="0"/>
              </a:rPr>
              <a:t> </a:t>
            </a:r>
            <a:r>
              <a:rPr lang="en-US" sz="3600" b="1" dirty="0">
                <a:solidFill>
                  <a:schemeClr val="bg1"/>
                </a:solidFill>
                <a:latin typeface="Century Gothic" panose="020B0502020202020204" pitchFamily="34" charset="0"/>
              </a:rPr>
              <a:t>Progression</a:t>
            </a:r>
            <a:r>
              <a:rPr lang="en-US" sz="3600" dirty="0">
                <a:solidFill>
                  <a:schemeClr val="bg1"/>
                </a:solidFill>
                <a:latin typeface="Century Gothic" panose="020B0502020202020204" pitchFamily="34" charset="0"/>
              </a:rPr>
              <a:t> </a:t>
            </a:r>
            <a:r>
              <a:rPr lang="en-US" sz="2400" dirty="0">
                <a:solidFill>
                  <a:schemeClr val="bg1"/>
                </a:solidFill>
                <a:latin typeface="Century Gothic" panose="020B0502020202020204" pitchFamily="34" charset="0"/>
              </a:rPr>
              <a:t>(from next half term)</a:t>
            </a:r>
            <a:endParaRPr lang="en-GB" sz="2400" dirty="0">
              <a:solidFill>
                <a:schemeClr val="bg1"/>
              </a:solidFill>
              <a:latin typeface="Century Gothic" panose="020B0502020202020204" pitchFamily="34" charset="0"/>
            </a:endParaRPr>
          </a:p>
        </p:txBody>
      </p:sp>
      <p:sp>
        <p:nvSpPr>
          <p:cNvPr id="7" name="TextBox 6"/>
          <p:cNvSpPr txBox="1"/>
          <p:nvPr/>
        </p:nvSpPr>
        <p:spPr>
          <a:xfrm>
            <a:off x="215497" y="1063466"/>
            <a:ext cx="4410490" cy="4893647"/>
          </a:xfrm>
          <a:prstGeom prst="rect">
            <a:avLst/>
          </a:prstGeom>
          <a:solidFill>
            <a:schemeClr val="accent5">
              <a:lumMod val="75000"/>
            </a:schemeClr>
          </a:solidFill>
        </p:spPr>
        <p:txBody>
          <a:bodyPr wrap="square" rtlCol="0">
            <a:spAutoFit/>
          </a:bodyPr>
          <a:lstStyle/>
          <a:p>
            <a:r>
              <a:rPr lang="en-US" sz="2400" dirty="0">
                <a:solidFill>
                  <a:schemeClr val="bg1"/>
                </a:solidFill>
                <a:latin typeface="Century Gothic" panose="020B0502020202020204" pitchFamily="34" charset="0"/>
              </a:rPr>
              <a:t>Path A</a:t>
            </a:r>
          </a:p>
          <a:p>
            <a:endParaRPr lang="en-US" dirty="0">
              <a:solidFill>
                <a:schemeClr val="bg1"/>
              </a:solidFill>
              <a:latin typeface="Century Gothic" panose="020B0502020202020204" pitchFamily="34" charset="0"/>
            </a:endParaRPr>
          </a:p>
          <a:p>
            <a:pPr marL="285750" indent="-285750">
              <a:buFont typeface="Arial" panose="020B0604020202020204" pitchFamily="34" charset="0"/>
              <a:buChar char="•"/>
            </a:pPr>
            <a:r>
              <a:rPr lang="en-US" dirty="0">
                <a:solidFill>
                  <a:schemeClr val="bg1"/>
                </a:solidFill>
                <a:latin typeface="Century Gothic" panose="020B0502020202020204" pitchFamily="34" charset="0"/>
              </a:rPr>
              <a:t>Your child continues with Little </a:t>
            </a:r>
            <a:r>
              <a:rPr lang="en-US" dirty="0" err="1">
                <a:solidFill>
                  <a:schemeClr val="bg1"/>
                </a:solidFill>
                <a:latin typeface="Century Gothic" panose="020B0502020202020204" pitchFamily="34" charset="0"/>
              </a:rPr>
              <a:t>Wandle</a:t>
            </a:r>
            <a:r>
              <a:rPr lang="en-US" dirty="0">
                <a:solidFill>
                  <a:schemeClr val="bg1"/>
                </a:solidFill>
                <a:latin typeface="Century Gothic" panose="020B0502020202020204" pitchFamily="34" charset="0"/>
              </a:rPr>
              <a:t> E-books as they have been.</a:t>
            </a:r>
          </a:p>
          <a:p>
            <a:pPr marL="285750" indent="-285750">
              <a:buFont typeface="Arial" panose="020B0604020202020204" pitchFamily="34" charset="0"/>
              <a:buChar char="•"/>
            </a:pPr>
            <a:endParaRPr lang="en-US" dirty="0">
              <a:solidFill>
                <a:schemeClr val="bg1"/>
              </a:solidFill>
              <a:latin typeface="Century Gothic" panose="020B0502020202020204" pitchFamily="34" charset="0"/>
            </a:endParaRPr>
          </a:p>
          <a:p>
            <a:pPr marL="285750" indent="-285750">
              <a:buFont typeface="Arial" panose="020B0604020202020204" pitchFamily="34" charset="0"/>
              <a:buChar char="•"/>
            </a:pPr>
            <a:r>
              <a:rPr lang="en-US" dirty="0">
                <a:solidFill>
                  <a:schemeClr val="bg1"/>
                </a:solidFill>
                <a:latin typeface="Century Gothic" panose="020B0502020202020204" pitchFamily="34" charset="0"/>
              </a:rPr>
              <a:t>Children read the book 3 times in school.</a:t>
            </a:r>
          </a:p>
          <a:p>
            <a:pPr marL="285750" indent="-285750">
              <a:buFont typeface="Arial" panose="020B0604020202020204" pitchFamily="34" charset="0"/>
              <a:buChar char="•"/>
            </a:pPr>
            <a:endParaRPr lang="en-US" dirty="0">
              <a:solidFill>
                <a:schemeClr val="bg1"/>
              </a:solidFill>
              <a:latin typeface="Century Gothic" panose="020B0502020202020204" pitchFamily="34" charset="0"/>
            </a:endParaRPr>
          </a:p>
          <a:p>
            <a:pPr marL="285750" indent="-285750">
              <a:buFont typeface="Arial" panose="020B0604020202020204" pitchFamily="34" charset="0"/>
              <a:buChar char="•"/>
            </a:pPr>
            <a:r>
              <a:rPr lang="en-US" dirty="0">
                <a:solidFill>
                  <a:schemeClr val="bg1"/>
                </a:solidFill>
                <a:latin typeface="Century Gothic" panose="020B0502020202020204" pitchFamily="34" charset="0"/>
              </a:rPr>
              <a:t>Books are uploaded by Thursday each week. Your child should read the book at home up to 3 times to develop maximum fluency.</a:t>
            </a:r>
          </a:p>
          <a:p>
            <a:pPr marL="285750" indent="-285750">
              <a:buFont typeface="Arial" panose="020B0604020202020204" pitchFamily="34" charset="0"/>
              <a:buChar char="•"/>
            </a:pPr>
            <a:endParaRPr lang="en-US" dirty="0">
              <a:solidFill>
                <a:schemeClr val="bg1"/>
              </a:solidFill>
              <a:latin typeface="Century Gothic" panose="020B0502020202020204" pitchFamily="34" charset="0"/>
            </a:endParaRPr>
          </a:p>
          <a:p>
            <a:pPr marL="285750" indent="-285750">
              <a:buFont typeface="Arial" panose="020B0604020202020204" pitchFamily="34" charset="0"/>
              <a:buChar char="•"/>
            </a:pPr>
            <a:r>
              <a:rPr lang="en-US" dirty="0">
                <a:solidFill>
                  <a:schemeClr val="bg1"/>
                </a:solidFill>
                <a:latin typeface="Century Gothic" panose="020B0502020202020204" pitchFamily="34" charset="0"/>
              </a:rPr>
              <a:t>All children should be able to read this book independently with little or no help from an adult. </a:t>
            </a:r>
          </a:p>
        </p:txBody>
      </p:sp>
      <p:sp>
        <p:nvSpPr>
          <p:cNvPr id="8" name="TextBox 7"/>
          <p:cNvSpPr txBox="1"/>
          <p:nvPr/>
        </p:nvSpPr>
        <p:spPr>
          <a:xfrm>
            <a:off x="4972050" y="1063466"/>
            <a:ext cx="6934200" cy="5724644"/>
          </a:xfrm>
          <a:prstGeom prst="rect">
            <a:avLst/>
          </a:prstGeom>
          <a:solidFill>
            <a:schemeClr val="accent5">
              <a:lumMod val="75000"/>
            </a:schemeClr>
          </a:solidFill>
        </p:spPr>
        <p:txBody>
          <a:bodyPr wrap="square" rtlCol="0">
            <a:spAutoFit/>
          </a:bodyPr>
          <a:lstStyle/>
          <a:p>
            <a:r>
              <a:rPr lang="en-US" sz="2400" dirty="0">
                <a:solidFill>
                  <a:schemeClr val="bg1"/>
                </a:solidFill>
                <a:latin typeface="Century Gothic" panose="020B0502020202020204" pitchFamily="34" charset="0"/>
              </a:rPr>
              <a:t>Path B</a:t>
            </a:r>
          </a:p>
          <a:p>
            <a:endParaRPr lang="en-US" dirty="0">
              <a:solidFill>
                <a:schemeClr val="bg1"/>
              </a:solidFill>
              <a:latin typeface="Century Gothic" panose="020B0502020202020204" pitchFamily="34" charset="0"/>
            </a:endParaRPr>
          </a:p>
          <a:p>
            <a:pPr marL="285750" indent="-285750">
              <a:buFont typeface="Arial" panose="020B0604020202020204" pitchFamily="34" charset="0"/>
              <a:buChar char="•"/>
            </a:pPr>
            <a:r>
              <a:rPr lang="en-US" dirty="0">
                <a:solidFill>
                  <a:schemeClr val="bg1"/>
                </a:solidFill>
                <a:latin typeface="Century Gothic" panose="020B0502020202020204" pitchFamily="34" charset="0"/>
              </a:rPr>
              <a:t>Your child will leave the Little </a:t>
            </a:r>
            <a:r>
              <a:rPr lang="en-US" dirty="0" err="1">
                <a:solidFill>
                  <a:schemeClr val="bg1"/>
                </a:solidFill>
                <a:latin typeface="Century Gothic" panose="020B0502020202020204" pitchFamily="34" charset="0"/>
              </a:rPr>
              <a:t>Wandle</a:t>
            </a:r>
            <a:r>
              <a:rPr lang="en-US" dirty="0">
                <a:solidFill>
                  <a:schemeClr val="bg1"/>
                </a:solidFill>
                <a:latin typeface="Century Gothic" panose="020B0502020202020204" pitchFamily="34" charset="0"/>
              </a:rPr>
              <a:t> Reading Program after passing the fluency assessment and move on to colour banded books.</a:t>
            </a:r>
          </a:p>
          <a:p>
            <a:pPr marL="285750" indent="-285750">
              <a:buFont typeface="Arial" panose="020B0604020202020204" pitchFamily="34" charset="0"/>
              <a:buChar char="•"/>
            </a:pPr>
            <a:endParaRPr lang="en-US" dirty="0">
              <a:solidFill>
                <a:schemeClr val="bg1"/>
              </a:solidFill>
              <a:latin typeface="Century Gothic" panose="020B0502020202020204" pitchFamily="34" charset="0"/>
            </a:endParaRPr>
          </a:p>
          <a:p>
            <a:pPr marL="285750" indent="-285750">
              <a:buFont typeface="Arial" panose="020B0604020202020204" pitchFamily="34" charset="0"/>
              <a:buChar char="•"/>
            </a:pPr>
            <a:r>
              <a:rPr lang="en-US" dirty="0">
                <a:solidFill>
                  <a:schemeClr val="bg1"/>
                </a:solidFill>
                <a:latin typeface="Century Gothic" panose="020B0502020202020204" pitchFamily="34" charset="0"/>
              </a:rPr>
              <a:t>A colour (level) will be assigned after an individual reading assessment.</a:t>
            </a:r>
          </a:p>
          <a:p>
            <a:pPr marL="285750" indent="-285750">
              <a:buFont typeface="Arial" panose="020B0604020202020204" pitchFamily="34" charset="0"/>
              <a:buChar char="•"/>
            </a:pPr>
            <a:endParaRPr lang="en-US" dirty="0">
              <a:solidFill>
                <a:schemeClr val="bg1"/>
              </a:solidFill>
              <a:latin typeface="Century Gothic" panose="020B0502020202020204" pitchFamily="34" charset="0"/>
            </a:endParaRPr>
          </a:p>
          <a:p>
            <a:pPr marL="285750" indent="-285750">
              <a:buFont typeface="Arial" panose="020B0604020202020204" pitchFamily="34" charset="0"/>
              <a:buChar char="•"/>
            </a:pPr>
            <a:r>
              <a:rPr lang="en-US" dirty="0">
                <a:solidFill>
                  <a:schemeClr val="bg1"/>
                </a:solidFill>
                <a:latin typeface="Century Gothic" panose="020B0502020202020204" pitchFamily="34" charset="0"/>
              </a:rPr>
              <a:t>Your child will choose their reading books from the school’s colour banded library.</a:t>
            </a:r>
          </a:p>
          <a:p>
            <a:pPr marL="285750" indent="-285750">
              <a:buFont typeface="Arial" panose="020B0604020202020204" pitchFamily="34" charset="0"/>
              <a:buChar char="•"/>
            </a:pPr>
            <a:endParaRPr lang="en-US" dirty="0">
              <a:solidFill>
                <a:schemeClr val="bg1"/>
              </a:solidFill>
              <a:latin typeface="Century Gothic" panose="020B0502020202020204" pitchFamily="34" charset="0"/>
            </a:endParaRPr>
          </a:p>
          <a:p>
            <a:pPr marL="285750" indent="-285750">
              <a:buFont typeface="Arial" panose="020B0604020202020204" pitchFamily="34" charset="0"/>
              <a:buChar char="•"/>
            </a:pPr>
            <a:r>
              <a:rPr lang="en-US" dirty="0">
                <a:solidFill>
                  <a:schemeClr val="bg1"/>
                </a:solidFill>
                <a:latin typeface="Century Gothic" panose="020B0502020202020204" pitchFamily="34" charset="0"/>
              </a:rPr>
              <a:t>The books will be a hard copy and come home daily with your child’s shared reading book.  As your child progresses on their reading journey, colour banded books may become the only book they bring home. This book should still be read aloud to an adult.</a:t>
            </a:r>
          </a:p>
          <a:p>
            <a:pPr marL="285750" indent="-285750">
              <a:buFont typeface="Arial" panose="020B0604020202020204" pitchFamily="34" charset="0"/>
              <a:buChar char="•"/>
            </a:pPr>
            <a:endParaRPr lang="en-US" dirty="0">
              <a:solidFill>
                <a:schemeClr val="bg1"/>
              </a:solidFill>
              <a:latin typeface="Century Gothic" panose="020B0502020202020204" pitchFamily="34" charset="0"/>
            </a:endParaRPr>
          </a:p>
          <a:p>
            <a:pPr marL="285750" indent="-285750">
              <a:buFont typeface="Arial" panose="020B0604020202020204" pitchFamily="34" charset="0"/>
              <a:buChar char="•"/>
            </a:pPr>
            <a:r>
              <a:rPr lang="en-US" dirty="0">
                <a:solidFill>
                  <a:schemeClr val="bg1"/>
                </a:solidFill>
                <a:latin typeface="Century Gothic" panose="020B0502020202020204" pitchFamily="34" charset="0"/>
              </a:rPr>
              <a:t>Colour banded books can be changed as frequently as your child would like. </a:t>
            </a:r>
          </a:p>
        </p:txBody>
      </p:sp>
    </p:spTree>
    <p:extLst>
      <p:ext uri="{BB962C8B-B14F-4D97-AF65-F5344CB8AC3E}">
        <p14:creationId xmlns:p14="http://schemas.microsoft.com/office/powerpoint/2010/main" val="14881782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8" end="8"/>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8">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8">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8">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3597</TotalTime>
  <Words>743</Words>
  <Application>Microsoft Office PowerPoint</Application>
  <PresentationFormat>Widescreen</PresentationFormat>
  <Paragraphs>95</Paragraphs>
  <Slides>11</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Calibri Light</vt:lpstr>
      <vt:lpstr>Century Gothic</vt:lpstr>
      <vt:lpstr>Kristen ITC</vt:lpstr>
      <vt:lpstr>Office Theme</vt:lpstr>
      <vt:lpstr>Introduction to  Year 2 Spelling  and  Grow the code  Phonic Progression  Parent Workshop</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Year 2 Introduction to Bridge to Spelling and Reading progression</dc:title>
  <dc:creator>M Grover</dc:creator>
  <cp:lastModifiedBy>C MacLeod</cp:lastModifiedBy>
  <cp:revision>31</cp:revision>
  <dcterms:created xsi:type="dcterms:W3CDTF">2024-10-06T15:53:01Z</dcterms:created>
  <dcterms:modified xsi:type="dcterms:W3CDTF">2025-11-17T22:15:42Z</dcterms:modified>
</cp:coreProperties>
</file>